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77"/>
  </p:notesMasterIdLst>
  <p:sldIdLst>
    <p:sldId id="256" r:id="rId2"/>
    <p:sldId id="330" r:id="rId3"/>
    <p:sldId id="298" r:id="rId4"/>
    <p:sldId id="257" r:id="rId5"/>
    <p:sldId id="297" r:id="rId6"/>
    <p:sldId id="296" r:id="rId7"/>
    <p:sldId id="258" r:id="rId8"/>
    <p:sldId id="259" r:id="rId9"/>
    <p:sldId id="261" r:id="rId10"/>
    <p:sldId id="312" r:id="rId11"/>
    <p:sldId id="299" r:id="rId12"/>
    <p:sldId id="300" r:id="rId13"/>
    <p:sldId id="301" r:id="rId14"/>
    <p:sldId id="303" r:id="rId15"/>
    <p:sldId id="305" r:id="rId16"/>
    <p:sldId id="306" r:id="rId17"/>
    <p:sldId id="304" r:id="rId18"/>
    <p:sldId id="307" r:id="rId19"/>
    <p:sldId id="262" r:id="rId20"/>
    <p:sldId id="309" r:id="rId21"/>
    <p:sldId id="310" r:id="rId22"/>
    <p:sldId id="311" r:id="rId23"/>
    <p:sldId id="313" r:id="rId24"/>
    <p:sldId id="314" r:id="rId25"/>
    <p:sldId id="315" r:id="rId26"/>
    <p:sldId id="322" r:id="rId27"/>
    <p:sldId id="316" r:id="rId28"/>
    <p:sldId id="320" r:id="rId29"/>
    <p:sldId id="267" r:id="rId30"/>
    <p:sldId id="321" r:id="rId31"/>
    <p:sldId id="318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4" r:id="rId40"/>
    <p:sldId id="335" r:id="rId41"/>
    <p:sldId id="336" r:id="rId42"/>
    <p:sldId id="331" r:id="rId43"/>
    <p:sldId id="337" r:id="rId44"/>
    <p:sldId id="338" r:id="rId45"/>
    <p:sldId id="340" r:id="rId46"/>
    <p:sldId id="343" r:id="rId47"/>
    <p:sldId id="344" r:id="rId48"/>
    <p:sldId id="345" r:id="rId49"/>
    <p:sldId id="346" r:id="rId50"/>
    <p:sldId id="341" r:id="rId51"/>
    <p:sldId id="342" r:id="rId52"/>
    <p:sldId id="347" r:id="rId53"/>
    <p:sldId id="348" r:id="rId54"/>
    <p:sldId id="349" r:id="rId55"/>
    <p:sldId id="350" r:id="rId56"/>
    <p:sldId id="339" r:id="rId57"/>
    <p:sldId id="351" r:id="rId58"/>
    <p:sldId id="354" r:id="rId59"/>
    <p:sldId id="353" r:id="rId60"/>
    <p:sldId id="352" r:id="rId61"/>
    <p:sldId id="308" r:id="rId62"/>
    <p:sldId id="263" r:id="rId63"/>
    <p:sldId id="283" r:id="rId64"/>
    <p:sldId id="284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</p:sldIdLst>
  <p:sldSz cx="12192000" cy="6858000"/>
  <p:notesSz cx="6858000" cy="9144000"/>
  <p:embeddedFontLst>
    <p:embeddedFont>
      <p:font typeface="Open Sans" panose="020B060402020202020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Crimson Text" panose="020B0604020202020204" charset="0"/>
      <p:regular r:id="rId86"/>
      <p:bold r:id="rId87"/>
      <p:italic r:id="rId88"/>
      <p:boldItalic r:id="rId89"/>
    </p:embeddedFont>
    <p:embeddedFont>
      <p:font typeface="Amatic SC" panose="020B0604020202020204" charset="-79"/>
      <p:regular r:id="rId90"/>
      <p:bold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větlý styl 1 – zvýraznění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88615" autoAdjust="0"/>
  </p:normalViewPr>
  <p:slideViewPr>
    <p:cSldViewPr>
      <p:cViewPr varScale="1">
        <p:scale>
          <a:sx n="83" d="100"/>
          <a:sy n="83" d="100"/>
        </p:scale>
        <p:origin x="-52" y="-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3218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485bd0b8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485bd0b8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e9cfa9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e9cfa9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e9cfa9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ae9cfa9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ae9cfa9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ae9cfa9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c9b532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c9b532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36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c9b532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c9b532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74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c9b532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c9b532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75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9cfa9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e9cfa9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ae9cfa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ae9cfa9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498910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498910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0498910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0498910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49891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49891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0498910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0498910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0498910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0498910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049891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049891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498910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498910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0498910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0498910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498910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498910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0b767f7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f0b767f7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0b767f7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0b767f7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0b767f7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f0b767f7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0b767f7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0b767f7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f0b767f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f0b767f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ae9cfa9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ae9cfa9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Tady vysvětlit</a:t>
            </a:r>
            <a:r>
              <a:rPr lang="cs-CZ" baseline="0" dirty="0"/>
              <a:t> logiku HTML, CSS a JS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0b767f7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0b767f7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Pokud</a:t>
            </a:r>
            <a:r>
              <a:rPr lang="cs-CZ" baseline="0" dirty="0"/>
              <a:t> chceme vyrobit např. program kalkulačky, tak potřebujeme stránce vtisknout určité funkce a logiku. S tím nám pomůže JS.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ae9cfa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ae9cfa9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Kód</a:t>
            </a:r>
            <a:r>
              <a:rPr lang="en-US" dirty="0"/>
              <a:t> se </a:t>
            </a:r>
            <a:r>
              <a:rPr lang="en-US" dirty="0" err="1"/>
              <a:t>píše</a:t>
            </a:r>
            <a:r>
              <a:rPr lang="en-US" dirty="0"/>
              <a:t> do </a:t>
            </a:r>
            <a:r>
              <a:rPr lang="en-US" dirty="0" err="1"/>
              <a:t>souborů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mají</a:t>
            </a:r>
            <a:r>
              <a:rPr lang="en-US" dirty="0"/>
              <a:t> </a:t>
            </a:r>
            <a:r>
              <a:rPr lang="en-US" dirty="0" err="1"/>
              <a:t>koncovku</a:t>
            </a:r>
            <a:r>
              <a:rPr lang="en-US" dirty="0"/>
              <a:t> .</a:t>
            </a:r>
            <a:r>
              <a:rPr lang="en-US" dirty="0" err="1"/>
              <a:t>js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soubory</a:t>
            </a:r>
            <a:r>
              <a:rPr lang="en-US" dirty="0"/>
              <a:t> se </a:t>
            </a:r>
            <a:r>
              <a:rPr lang="en-US" dirty="0" err="1"/>
              <a:t>připojují</a:t>
            </a:r>
            <a:r>
              <a:rPr lang="en-US" dirty="0"/>
              <a:t> do HTML </a:t>
            </a:r>
            <a:r>
              <a:rPr lang="en-US" dirty="0" err="1"/>
              <a:t>souboru</a:t>
            </a:r>
            <a:r>
              <a:rPr lang="en-US" dirty="0"/>
              <a:t> </a:t>
            </a:r>
            <a:r>
              <a:rPr lang="en-US" dirty="0" err="1"/>
              <a:t>pomocí</a:t>
            </a:r>
            <a:r>
              <a:rPr lang="en-US" dirty="0"/>
              <a:t> </a:t>
            </a:r>
            <a:r>
              <a:rPr lang="en-US" dirty="0" err="1"/>
              <a:t>značky</a:t>
            </a:r>
            <a:r>
              <a:rPr lang="en-US" dirty="0"/>
              <a:t> &lt;script&gt;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Značká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, do </a:t>
            </a:r>
            <a:r>
              <a:rPr lang="en-US" dirty="0" err="1"/>
              <a:t>kterého</a:t>
            </a:r>
            <a:r>
              <a:rPr lang="en-US" dirty="0"/>
              <a:t> </a:t>
            </a:r>
            <a:r>
              <a:rPr lang="en-US" dirty="0" err="1"/>
              <a:t>napíšeme</a:t>
            </a:r>
            <a:r>
              <a:rPr lang="en-US" dirty="0"/>
              <a:t> </a:t>
            </a:r>
            <a:r>
              <a:rPr lang="en-US" dirty="0" err="1"/>
              <a:t>jméno</a:t>
            </a:r>
            <a:r>
              <a:rPr lang="en-US" dirty="0"/>
              <a:t> </a:t>
            </a:r>
            <a:r>
              <a:rPr lang="en-US" dirty="0" err="1"/>
              <a:t>souboru</a:t>
            </a:r>
            <a:endParaRPr lang="cs-C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cs-C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LIVE CODING </a:t>
            </a:r>
            <a:r>
              <a:rPr lang="cs-CZ" baseline="0" dirty="0"/>
              <a:t> - přidat do prázdného </a:t>
            </a:r>
            <a:r>
              <a:rPr lang="cs-CZ" baseline="0" dirty="0" err="1"/>
              <a:t>html</a:t>
            </a:r>
            <a:r>
              <a:rPr lang="cs-CZ" baseline="0" dirty="0"/>
              <a:t> projektu script.js soubor s (</a:t>
            </a:r>
            <a:r>
              <a:rPr lang="cs-CZ" baseline="0" dirty="0" err="1"/>
              <a:t>alert</a:t>
            </a:r>
            <a:r>
              <a:rPr lang="cs-CZ" baseline="0" dirty="0"/>
              <a:t> </a:t>
            </a:r>
            <a:r>
              <a:rPr lang="cs-CZ" baseline="0" dirty="0" err="1"/>
              <a:t>scriptem</a:t>
            </a:r>
            <a:r>
              <a:rPr lang="cs-CZ" baseline="0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b532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b532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prav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4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07450" y="1947153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 1 1">
  <p:cSld name="BLANK_1_1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">
  <p:cSld name="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79770" y="1361872"/>
            <a:ext cx="10029300" cy="441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jednoduchy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i="0" u="none" strike="noStrike" cap="none"/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 stred">
  <p:cSld name="Úvodní sníme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1070043" y="1686568"/>
            <a:ext cx="10048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1524000" y="4074168"/>
            <a:ext cx="9144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hlavi casti nalev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1140800" y="45408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i="0" u="none" strike="noStrike" cap="none">
                <a:solidFill>
                  <a:schemeClr val="dk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bilem">
  <p:cSld name="1_Záhlaví část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slo na modrem">
  <p:cSld name="2_Záhlaví části">
    <p:bg>
      <p:bgPr>
        <a:solidFill>
          <a:srgbClr val="2D2E8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dny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 sz="320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atalog" TargetMode="External"/><Relationship Id="rId7" Type="http://schemas.openxmlformats.org/officeDocument/2006/relationships/hyperlink" Target="https://www.w3schools.com/js/default.asp" TargetMode="External"/><Relationship Id="rId2" Type="http://schemas.openxmlformats.org/officeDocument/2006/relationships/hyperlink" Target="https://www.freecodecamp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://www.javascript30.com/" TargetMode="External"/><Relationship Id="rId4" Type="http://schemas.openxmlformats.org/officeDocument/2006/relationships/hyperlink" Target="http://nove.kodim.cz/czechitas/dawe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" TargetMode="External"/><Relationship Id="rId2" Type="http://schemas.openxmlformats.org/officeDocument/2006/relationships/hyperlink" Target="https://www.skillshare.com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bootcamp.cz/" TargetMode="External"/><Relationship Id="rId2" Type="http://schemas.openxmlformats.org/officeDocument/2006/relationships/hyperlink" Target="http://www.greenfoxacademy.cz/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3schools.com/jsref/dom_obj_event.as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.mozilla.org/en-US/docs/Web/Events/keydown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shinekamil/30-Piskvorky-zadan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epl.it/@shinekamil/31-Piskvorky-reseni" TargetMode="External"/><Relationship Id="rId4" Type="http://schemas.openxmlformats.org/officeDocument/2006/relationships/hyperlink" Target="https://github.com/czechitas/letni-skola-prog-piskvorky/blob/master/README.md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shinekamil/40-Mimozemstan-zadani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epl.it/@shinekamil/41-Mimozemstan-reseni" TargetMode="External"/><Relationship Id="rId4" Type="http://schemas.openxmlformats.org/officeDocument/2006/relationships/hyperlink" Target="https://github.com/czechitas/letni-skola-prog-panacek/blob/master/READM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SimonB87/full/BvxaEq" TargetMode="External"/><Relationship Id="rId7" Type="http://schemas.openxmlformats.org/officeDocument/2006/relationships/hyperlink" Target="http://simonburyan.cz/portitem/runanalyze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depen.io/Blindman67/full/rNxEjoj" TargetMode="External"/><Relationship Id="rId5" Type="http://schemas.openxmlformats.org/officeDocument/2006/relationships/hyperlink" Target="https://codepen.io/altsyset/full/QxLqgV" TargetMode="External"/><Relationship Id="rId4" Type="http://schemas.openxmlformats.org/officeDocument/2006/relationships/hyperlink" Target="http://simonburyan.cz/portitem/drummachin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079775" y="1252550"/>
            <a:ext cx="10029300" cy="28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JavaScript</a:t>
            </a:r>
            <a:endParaRPr sz="4800"/>
          </a:p>
        </p:txBody>
      </p:sp>
      <p:sp>
        <p:nvSpPr>
          <p:cNvPr id="52" name="Google Shape;52;p15"/>
          <p:cNvSpPr txBox="1">
            <a:spLocks noGrp="1"/>
          </p:cNvSpPr>
          <p:nvPr>
            <p:ph type="subTitle" idx="1"/>
          </p:nvPr>
        </p:nvSpPr>
        <p:spPr>
          <a:xfrm>
            <a:off x="1079775" y="4083674"/>
            <a:ext cx="9204900" cy="1793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Letní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CzechItas</a:t>
            </a:r>
            <a:r>
              <a:rPr lang="en-US" dirty="0"/>
              <a:t>, Praha, </a:t>
            </a:r>
            <a:r>
              <a:rPr lang="en-US" dirty="0" err="1"/>
              <a:t>srpen</a:t>
            </a:r>
            <a:r>
              <a:rPr lang="en-US" dirty="0"/>
              <a:t> 2020</a:t>
            </a:r>
            <a:endParaRPr dirty="0"/>
          </a:p>
          <a:p>
            <a:pPr lvl="0"/>
            <a:r>
              <a:rPr lang="cs-CZ" dirty="0"/>
              <a:t>Luděk </a:t>
            </a:r>
            <a:r>
              <a:rPr lang="cs-CZ" dirty="0" err="1"/>
              <a:t>Roleček</a:t>
            </a:r>
            <a:r>
              <a:rPr lang="cs-CZ" dirty="0"/>
              <a:t>, Ondra Kučera, Kamil Ševeček </a:t>
            </a:r>
          </a:p>
          <a:p>
            <a:pPr>
              <a:spcBef>
                <a:spcPts val="1800"/>
              </a:spcBef>
            </a:pPr>
            <a:r>
              <a:rPr lang="en-US" b="1" dirty="0"/>
              <a:t>Šimon Buryan</a:t>
            </a:r>
            <a:endParaRPr lang="cs-CZ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program v JS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1]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Vytvořme si první program, který zobrazí heslo do konzole</a:t>
            </a:r>
          </a:p>
          <a:p>
            <a:pPr lvl="1"/>
            <a:r>
              <a:rPr lang="cs-CZ" dirty="0"/>
              <a:t>Vytvořme si složku se souborem </a:t>
            </a:r>
            <a:r>
              <a:rPr lang="cs-CZ" dirty="0">
                <a:solidFill>
                  <a:schemeClr val="bg2"/>
                </a:solidFill>
              </a:rPr>
              <a:t>index.html</a:t>
            </a:r>
          </a:p>
          <a:p>
            <a:pPr lvl="1"/>
            <a:r>
              <a:rPr lang="cs-CZ" dirty="0"/>
              <a:t>Vytvořme si soubor app.js</a:t>
            </a:r>
          </a:p>
          <a:p>
            <a:pPr lvl="1"/>
            <a:r>
              <a:rPr lang="cs-CZ" dirty="0"/>
              <a:t>V souboru index.html si vytvořme </a:t>
            </a:r>
            <a:r>
              <a:rPr lang="cs-CZ" dirty="0">
                <a:solidFill>
                  <a:schemeClr val="bg2"/>
                </a:solidFill>
              </a:rPr>
              <a:t>odkaz</a:t>
            </a:r>
            <a:r>
              <a:rPr lang="cs-CZ" dirty="0"/>
              <a:t> na app.js</a:t>
            </a:r>
          </a:p>
          <a:p>
            <a:pPr lvl="1"/>
            <a:r>
              <a:rPr lang="cs-CZ" dirty="0"/>
              <a:t>Do souboru app.js uložte jen příkaz: </a:t>
            </a:r>
            <a:r>
              <a:rPr lang="cs-CZ" dirty="0">
                <a:solidFill>
                  <a:schemeClr val="bg1">
                    <a:lumMod val="50000"/>
                  </a:schemeClr>
                </a:solidFill>
              </a:rPr>
              <a:t>console.log(„Hello </a:t>
            </a:r>
            <a:r>
              <a:rPr lang="cs-CZ" dirty="0" err="1">
                <a:solidFill>
                  <a:schemeClr val="bg1">
                    <a:lumMod val="50000"/>
                  </a:schemeClr>
                </a:solidFill>
              </a:rPr>
              <a:t>world</a:t>
            </a:r>
            <a:r>
              <a:rPr lang="cs-CZ" dirty="0">
                <a:solidFill>
                  <a:schemeClr val="bg1">
                    <a:lumMod val="50000"/>
                  </a:schemeClr>
                </a:solidFill>
              </a:rPr>
              <a:t>!“)</a:t>
            </a:r>
          </a:p>
          <a:p>
            <a:pPr lvl="1"/>
            <a:r>
              <a:rPr lang="cs-CZ" dirty="0"/>
              <a:t>Otevřete index.html v Chrome a zmáčkněte </a:t>
            </a:r>
            <a:r>
              <a:rPr lang="cs-CZ" dirty="0" smtClean="0">
                <a:solidFill>
                  <a:schemeClr val="bg2"/>
                </a:solidFill>
              </a:rPr>
              <a:t>F12</a:t>
            </a:r>
            <a:br>
              <a:rPr lang="cs-CZ" dirty="0" smtClean="0">
                <a:solidFill>
                  <a:schemeClr val="bg2"/>
                </a:solidFill>
              </a:rPr>
            </a:br>
            <a:endParaRPr lang="cs-CZ" dirty="0">
              <a:solidFill>
                <a:schemeClr val="bg2"/>
              </a:solidFill>
            </a:endParaRPr>
          </a:p>
        </p:txBody>
      </p:sp>
      <p:cxnSp>
        <p:nvCxnSpPr>
          <p:cNvPr id="5" name="Přímá spojnice se šipkou 4"/>
          <p:cNvCxnSpPr/>
          <p:nvPr/>
        </p:nvCxnSpPr>
        <p:spPr>
          <a:xfrm flipH="1" flipV="1">
            <a:off x="6240016" y="1124744"/>
            <a:ext cx="648072" cy="405916"/>
          </a:xfrm>
          <a:prstGeom prst="straightConnector1">
            <a:avLst/>
          </a:prstGeom>
          <a:ln w="635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délník 5"/>
          <p:cNvSpPr/>
          <p:nvPr/>
        </p:nvSpPr>
        <p:spPr>
          <a:xfrm>
            <a:off x="6960096" y="1376772"/>
            <a:ext cx="2904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cs-CZ" sz="2000" b="1" dirty="0" err="1">
                <a:solidFill>
                  <a:schemeClr val="bg2"/>
                </a:solidFill>
              </a:rPr>
              <a:t>zdrojáky</a:t>
            </a:r>
            <a:r>
              <a:rPr lang="cs-CZ" sz="2000" b="1" dirty="0">
                <a:solidFill>
                  <a:schemeClr val="bg2"/>
                </a:solidFill>
              </a:rPr>
              <a:t> ve složce „1“</a:t>
            </a:r>
            <a:endParaRPr lang="cs-CZ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</a:t>
            </a:r>
          </a:p>
        </p:txBody>
      </p:sp>
    </p:spTree>
    <p:extLst>
      <p:ext uri="{BB962C8B-B14F-4D97-AF65-F5344CB8AC3E}">
        <p14:creationId xmlns:p14="http://schemas.microsoft.com/office/powerpoint/2010/main" val="261615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Proměnné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2]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263352" y="2348880"/>
            <a:ext cx="11809312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//text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 lang="en-US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biggestFear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blank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pocket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keys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2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phone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 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1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gold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7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dog 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Tony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</a:rPr>
              <a:t>2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,</a:t>
            </a:r>
            <a:r>
              <a:rPr lang="en-US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</a:rPr>
              <a:t>color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black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endParaRPr lang="cs-CZ" sz="3000" b="1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en-US" sz="3600" b="1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sz="36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cs-CZ" dirty="0"/>
              <a:t>- Slouží pro ukládání dat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69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3]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356992"/>
            <a:ext cx="10945216" cy="35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computer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Dell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Peter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favoriteNumber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//ok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computer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//ok</a:t>
            </a: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226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Deklarace pomocí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const</a:t>
            </a:r>
            <a:r>
              <a:rPr lang="cs-CZ" dirty="0">
                <a:solidFill>
                  <a:schemeClr val="tx1"/>
                </a:solidFill>
              </a:rPr>
              <a:t> : nemění se po deklaraci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Deklarace pomocí 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let </a:t>
            </a:r>
            <a:r>
              <a:rPr lang="cs-CZ" dirty="0">
                <a:solidFill>
                  <a:schemeClr val="tx1"/>
                </a:solidFill>
              </a:rPr>
              <a:t>/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var </a:t>
            </a:r>
            <a:r>
              <a:rPr lang="cs-CZ" dirty="0">
                <a:solidFill>
                  <a:schemeClr val="tx1"/>
                </a:solidFill>
              </a:rPr>
              <a:t>: může se měnit po deklaraci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>
                <a:solidFill>
                  <a:schemeClr val="tx1"/>
                </a:solidFill>
              </a:rPr>
              <a:t>Deklarace 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var </a:t>
            </a:r>
            <a:r>
              <a:rPr lang="cs-CZ" dirty="0">
                <a:solidFill>
                  <a:schemeClr val="tx1"/>
                </a:solidFill>
              </a:rPr>
              <a:t>(je původní, dnes se tolik nepoužívá)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1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4]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284984"/>
            <a:ext cx="9361040" cy="35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input2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+ input2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Součet je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154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Do proměnné lze uložit i příkaz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>
                <a:solidFill>
                  <a:schemeClr val="tx1"/>
                </a:solidFill>
              </a:rPr>
              <a:t>…vyzkoušejte si to sami</a:t>
            </a:r>
          </a:p>
        </p:txBody>
      </p:sp>
    </p:spTree>
    <p:extLst>
      <p:ext uri="{BB962C8B-B14F-4D97-AF65-F5344CB8AC3E}">
        <p14:creationId xmlns:p14="http://schemas.microsoft.com/office/powerpoint/2010/main" val="119023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Proměnné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4]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407368" y="2360960"/>
            <a:ext cx="11593288" cy="436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input2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Zadej první číslo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input1 + input2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Součet je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rgbClr val="EC008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resultNotice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 smtClean="0"/>
              <a:t>Hodnota inputů je typu </a:t>
            </a:r>
            <a:r>
              <a:rPr lang="cs-CZ" dirty="0" err="1" smtClean="0"/>
              <a:t>string</a:t>
            </a:r>
            <a:r>
              <a:rPr lang="cs-CZ" dirty="0" smtClean="0"/>
              <a:t>. Pro výpočty je třeba typ změnit.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1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343472" y="2996952"/>
            <a:ext cx="9649072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příklady příkazů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Sem dej dotaz uživatele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Tady uživateli něco oznam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myVariable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otherVariable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Vytvořte program, který se zeptá uživatele na jeho jméno a pak ho program pozdraví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1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Komentáře</a:t>
            </a:r>
          </a:p>
        </p:txBody>
      </p:sp>
    </p:spTree>
    <p:extLst>
      <p:ext uri="{BB962C8B-B14F-4D97-AF65-F5344CB8AC3E}">
        <p14:creationId xmlns:p14="http://schemas.microsoft.com/office/powerpoint/2010/main" val="424862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Komentáře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343472" y="2636912"/>
            <a:ext cx="9649072" cy="31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prompt(</a:t>
            </a:r>
            <a:r>
              <a:rPr lang="cs-CZ" sz="30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questionString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here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ask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user</a:t>
            </a: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will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not run</a:t>
            </a:r>
          </a:p>
          <a:p>
            <a:pPr lvl="0"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/*prompt(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myVariable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otherVariable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cs-CZ" sz="30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will</a:t>
            </a:r>
            <a:r>
              <a:rPr lang="cs-CZ" sz="3000" b="1" dirty="0">
                <a:solidFill>
                  <a:schemeClr val="bg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not run</a:t>
            </a: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970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Slouží nám k tomu, abychom vložili poznámku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9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Podmíny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dirty="0"/>
              <a:t>…tady začíná </a:t>
            </a:r>
            <a:r>
              <a:rPr lang="cs-CZ" sz="3600" dirty="0" smtClean="0"/>
              <a:t>programování </a:t>
            </a:r>
            <a:r>
              <a:rPr lang="cs-CZ" sz="3600" dirty="0" smtClean="0">
                <a:sym typeface="Wingdings" panose="05000000000000000000" pitchFamily="2" charset="2"/>
              </a:rPr>
              <a:t>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text 5">
            <a:extLst>
              <a:ext uri="{FF2B5EF4-FFF2-40B4-BE49-F238E27FC236}">
                <a16:creationId xmlns:a16="http://schemas.microsoft.com/office/drawing/2014/main" xmlns="" id="{8CC9B7BA-F92B-4516-88A4-02CE7A5B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6931540" cy="3491009"/>
          </a:xfrm>
        </p:spPr>
        <p:txBody>
          <a:bodyPr/>
          <a:lstStyle/>
          <a:p>
            <a:r>
              <a:rPr lang="cs-CZ" dirty="0"/>
              <a:t>Vzděláním ekonom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b="1" dirty="0"/>
              <a:t>VŠE</a:t>
            </a:r>
            <a:r>
              <a:rPr lang="cs-CZ" dirty="0"/>
              <a:t> (PhD.)</a:t>
            </a:r>
          </a:p>
          <a:p>
            <a:r>
              <a:rPr lang="cs-CZ" b="1" dirty="0"/>
              <a:t>Web developer </a:t>
            </a:r>
            <a:r>
              <a:rPr lang="cs-CZ" dirty="0"/>
              <a:t>od 2018 (front end)</a:t>
            </a:r>
          </a:p>
          <a:p>
            <a:r>
              <a:rPr lang="cs-CZ" dirty="0"/>
              <a:t>Od 2019: developer v </a:t>
            </a:r>
            <a:r>
              <a:rPr lang="cs-CZ" b="1" dirty="0"/>
              <a:t>Solitea a. s.</a:t>
            </a:r>
          </a:p>
          <a:p>
            <a:r>
              <a:rPr lang="cs-CZ" b="1" dirty="0"/>
              <a:t>Lektor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Python – </a:t>
            </a:r>
            <a:r>
              <a:rPr lang="cs-CZ" dirty="0" err="1"/>
              <a:t>Compeduo</a:t>
            </a:r>
            <a:r>
              <a:rPr lang="cs-CZ" dirty="0"/>
              <a:t> 2019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HTML, CSS a </a:t>
            </a:r>
            <a:r>
              <a:rPr lang="cs-CZ" dirty="0" err="1"/>
              <a:t>Javascript</a:t>
            </a:r>
            <a:r>
              <a:rPr lang="cs-CZ" dirty="0"/>
              <a:t> – </a:t>
            </a:r>
            <a:r>
              <a:rPr lang="cs-CZ" dirty="0" err="1"/>
              <a:t>Czechitas</a:t>
            </a:r>
            <a:r>
              <a:rPr lang="cs-CZ" dirty="0"/>
              <a:t> 2020</a:t>
            </a:r>
          </a:p>
          <a:p>
            <a:pPr lvl="1"/>
            <a:endParaRPr lang="cs-CZ" b="1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xmlns="" id="{D249D0CE-58F6-4ABC-9DA5-0225222E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Šimon Buryan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xmlns="" id="{91E33377-4459-4824-A161-8B5788E6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987" y="1268760"/>
            <a:ext cx="3107273" cy="39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Podmínky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3212976"/>
            <a:ext cx="9865096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2698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Podmínky jsou základní prostředek jak dát programu jistou logiku</a:t>
            </a:r>
            <a:endParaRPr lang="cs-CZ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/>
              <a:t>Pokud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if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>
                <a:solidFill>
                  <a:schemeClr val="tx1"/>
                </a:solidFill>
              </a:rPr>
              <a:t>jinak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else</a:t>
            </a:r>
            <a:r>
              <a:rPr lang="cs-CZ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cs-CZ" b="1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 indent="-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cs-CZ" dirty="0" smtClean="0">
                <a:solidFill>
                  <a:schemeClr val="tx1"/>
                </a:solidFill>
              </a:rPr>
              <a:t>Pro zjištění shody se používá</a:t>
            </a:r>
            <a:r>
              <a:rPr lang="cs-CZ" dirty="0" smtClean="0">
                <a:solidFill>
                  <a:schemeClr val="tx1"/>
                </a:solidFill>
              </a:rPr>
              <a:t>  </a:t>
            </a:r>
            <a:r>
              <a:rPr lang="cs-CZ" dirty="0" smtClean="0">
                <a:solidFill>
                  <a:schemeClr val="tx1"/>
                </a:solidFill>
              </a:rPr>
              <a:t>„==“ nebo „===“</a:t>
            </a:r>
            <a:endParaRPr lang="cs-CZ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0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Podmínky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5</a:t>
            </a:r>
            <a:r>
              <a:rPr lang="en-US" dirty="0"/>
              <a:t>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1484784"/>
            <a:ext cx="9865096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Simon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Vítej zpátky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rollResult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smtClean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Házej kostkou znova!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Váš hod je roven: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rollResult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 smtClean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cs-CZ" sz="3000" b="1" dirty="0" smtClean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30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0579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cs-CZ" dirty="0"/>
              <a:t>Podmínky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6</a:t>
            </a:r>
            <a:r>
              <a:rPr lang="en-US" dirty="0"/>
              <a:t>]</a:t>
            </a:r>
            <a:endParaRPr dirty="0"/>
          </a:p>
        </p:txBody>
      </p:sp>
      <p:sp>
        <p:nvSpPr>
          <p:cNvPr id="166" name="Google Shape;166;p31"/>
          <p:cNvSpPr txBox="1"/>
          <p:nvPr/>
        </p:nvSpPr>
        <p:spPr>
          <a:xfrm>
            <a:off x="1127448" y="1268760"/>
            <a:ext cx="9865096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cs-CZ" sz="3000" b="1" dirty="0" err="1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cs-CZ" sz="3000" b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Juch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ů!!!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cs-CZ" sz="3000" b="1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50000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Docela dobrý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plat </a:t>
            </a:r>
            <a:r>
              <a:rPr lang="en-US" sz="30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cs-CZ" sz="3000" b="1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30000</a:t>
            </a:r>
            <a:r>
              <a:rPr lang="cs-CZ" sz="30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Fňuk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cs-CZ" sz="30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s-CZ" sz="30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Něco je velice špatně :-( </a:t>
            </a:r>
            <a:r>
              <a:rPr lang="en-US" sz="30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30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sz="30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cs-CZ" sz="3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30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176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3200" dirty="0"/>
              <a:t>V podmínkách můžeme používat logické operátory:</a:t>
            </a:r>
          </a:p>
          <a:p>
            <a:pPr lvl="1"/>
            <a:r>
              <a:rPr lang="cs-CZ" sz="2800" dirty="0" err="1">
                <a:solidFill>
                  <a:schemeClr val="accent1"/>
                </a:solidFill>
              </a:rPr>
              <a:t>proměnnáA</a:t>
            </a:r>
            <a:r>
              <a:rPr lang="cs-CZ" sz="2800" dirty="0"/>
              <a:t> a zároveň </a:t>
            </a:r>
            <a:r>
              <a:rPr lang="cs-CZ" sz="2800" dirty="0" err="1">
                <a:solidFill>
                  <a:schemeClr val="accent1"/>
                </a:solidFill>
              </a:rPr>
              <a:t>proměnnáB</a:t>
            </a:r>
            <a:r>
              <a:rPr lang="cs-CZ" sz="2800" dirty="0"/>
              <a:t> </a:t>
            </a:r>
          </a:p>
          <a:p>
            <a:pPr lvl="2"/>
            <a:r>
              <a:rPr lang="cs-CZ" sz="2400" dirty="0"/>
              <a:t>Znak: </a:t>
            </a:r>
            <a:r>
              <a:rPr lang="cs-CZ" sz="2400" dirty="0" smtClean="0"/>
              <a:t>&amp;&amp;</a:t>
            </a:r>
          </a:p>
          <a:p>
            <a:pPr lvl="2"/>
            <a:r>
              <a:rPr lang="cs-CZ" sz="2400" b="1" dirty="0" smtClean="0">
                <a:solidFill>
                  <a:schemeClr val="bg2"/>
                </a:solidFill>
              </a:rPr>
              <a:t>(</a:t>
            </a:r>
            <a:r>
              <a:rPr lang="cs-CZ" sz="2400" b="1" dirty="0" err="1" smtClean="0">
                <a:solidFill>
                  <a:schemeClr val="bg2"/>
                </a:solidFill>
              </a:rPr>
              <a:t>userAge</a:t>
            </a:r>
            <a:r>
              <a:rPr lang="cs-CZ" sz="2400" b="1" dirty="0" smtClean="0">
                <a:solidFill>
                  <a:schemeClr val="bg2"/>
                </a:solidFill>
              </a:rPr>
              <a:t> </a:t>
            </a:r>
            <a:r>
              <a:rPr lang="cs-CZ" sz="2400" b="1" dirty="0" smtClean="0"/>
              <a:t>=== </a:t>
            </a:r>
            <a:r>
              <a:rPr lang="cs-CZ" sz="2400" b="1" dirty="0" smtClean="0">
                <a:solidFill>
                  <a:schemeClr val="accent3"/>
                </a:solidFill>
              </a:rPr>
              <a:t>18</a:t>
            </a:r>
            <a:r>
              <a:rPr lang="cs-CZ" sz="2400" b="1" dirty="0" smtClean="0">
                <a:solidFill>
                  <a:schemeClr val="bg2"/>
                </a:solidFill>
              </a:rPr>
              <a:t>)</a:t>
            </a:r>
            <a:r>
              <a:rPr lang="cs-CZ" sz="2400" b="1" dirty="0" smtClean="0"/>
              <a:t> </a:t>
            </a:r>
            <a:r>
              <a:rPr lang="cs-CZ" sz="2400" dirty="0" smtClean="0"/>
              <a:t>&amp;&amp; </a:t>
            </a:r>
            <a:r>
              <a:rPr lang="cs-CZ" sz="2400" b="1" dirty="0">
                <a:solidFill>
                  <a:schemeClr val="bg2"/>
                </a:solidFill>
              </a:rPr>
              <a:t>( </a:t>
            </a:r>
            <a:r>
              <a:rPr lang="cs-CZ" sz="2400" b="1" dirty="0" err="1" smtClean="0"/>
              <a:t>birthDayToday</a:t>
            </a:r>
            <a:r>
              <a:rPr lang="cs-CZ" sz="2400" b="1" dirty="0" smtClean="0"/>
              <a:t> === </a:t>
            </a:r>
            <a:r>
              <a:rPr lang="cs-CZ" sz="2400" b="1" dirty="0" err="1" smtClean="0"/>
              <a:t>true</a:t>
            </a:r>
            <a:r>
              <a:rPr lang="cs-CZ" sz="2400" b="1" dirty="0" smtClean="0"/>
              <a:t> </a:t>
            </a:r>
            <a:r>
              <a:rPr lang="cs-CZ" sz="2400" b="1" dirty="0">
                <a:solidFill>
                  <a:schemeClr val="bg2"/>
                </a:solidFill>
              </a:rPr>
              <a:t>)</a:t>
            </a:r>
            <a:endParaRPr lang="cs-CZ" sz="2400" dirty="0"/>
          </a:p>
          <a:p>
            <a:pPr lvl="1"/>
            <a:r>
              <a:rPr lang="cs-CZ" sz="2800" dirty="0" err="1">
                <a:solidFill>
                  <a:schemeClr val="accent1"/>
                </a:solidFill>
              </a:rPr>
              <a:t>proměnnáA</a:t>
            </a:r>
            <a:r>
              <a:rPr lang="cs-CZ" sz="2800" dirty="0"/>
              <a:t> nebo </a:t>
            </a:r>
            <a:r>
              <a:rPr lang="cs-CZ" sz="2800" dirty="0" err="1">
                <a:solidFill>
                  <a:schemeClr val="accent1"/>
                </a:solidFill>
              </a:rPr>
              <a:t>proměnnáB</a:t>
            </a:r>
            <a:endParaRPr lang="cs-CZ" sz="2800" dirty="0">
              <a:solidFill>
                <a:schemeClr val="accent1"/>
              </a:solidFill>
            </a:endParaRPr>
          </a:p>
          <a:p>
            <a:pPr lvl="2"/>
            <a:r>
              <a:rPr lang="cs-CZ" sz="2400" dirty="0"/>
              <a:t>Znak: ||</a:t>
            </a:r>
          </a:p>
          <a:p>
            <a:pPr lvl="1"/>
            <a:r>
              <a:rPr lang="cs-CZ" sz="2800" dirty="0"/>
              <a:t>Obracení pravdivosti (pravda </a:t>
            </a:r>
            <a:r>
              <a:rPr lang="en-US" sz="2800" dirty="0">
                <a:sym typeface="Wingdings" panose="05000000000000000000" pitchFamily="2" charset="2"/>
              </a:rPr>
              <a:t> </a:t>
            </a:r>
            <a:r>
              <a:rPr lang="en-US" sz="2800" dirty="0" err="1">
                <a:sym typeface="Wingdings" panose="05000000000000000000" pitchFamily="2" charset="2"/>
              </a:rPr>
              <a:t>nepravda</a:t>
            </a:r>
            <a:r>
              <a:rPr lang="cs-CZ" sz="2800" dirty="0"/>
              <a:t>)</a:t>
            </a:r>
          </a:p>
          <a:p>
            <a:pPr lvl="2"/>
            <a:r>
              <a:rPr lang="cs-CZ" sz="2400" dirty="0"/>
              <a:t>Znak: !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680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  <a:r>
              <a:rPr lang="en-US" dirty="0"/>
              <a:t> [</a:t>
            </a:r>
            <a:r>
              <a:rPr lang="cs-CZ" dirty="0" err="1"/>
              <a:t>folder</a:t>
            </a:r>
            <a:r>
              <a:rPr lang="cs-CZ" dirty="0"/>
              <a:t> </a:t>
            </a:r>
            <a:r>
              <a:rPr lang="en-US" dirty="0"/>
              <a:t>7]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075185"/>
          </a:xfrm>
        </p:spPr>
        <p:txBody>
          <a:bodyPr/>
          <a:lstStyle/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richPerson</a:t>
            </a:r>
            <a:r>
              <a:rPr lang="cs-CZ" sz="1800" dirty="0"/>
              <a:t> = prompt("Máš hodně peněz? - 1 pro 'ano', 0 pro 'ne'");</a:t>
            </a:r>
          </a:p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animalLover</a:t>
            </a:r>
            <a:r>
              <a:rPr lang="cs-CZ" sz="1800" dirty="0"/>
              <a:t> = prompt("Máš rád zvířata? - 1 pro 'ano', 0 pro 'ne'");</a:t>
            </a:r>
          </a:p>
          <a:p>
            <a:pPr marL="50800" indent="0">
              <a:buNone/>
            </a:pPr>
            <a:r>
              <a:rPr lang="cs-CZ" sz="1800" dirty="0" err="1"/>
              <a:t>const</a:t>
            </a:r>
            <a:r>
              <a:rPr lang="cs-CZ" sz="1800" dirty="0"/>
              <a:t> </a:t>
            </a:r>
            <a:r>
              <a:rPr lang="cs-CZ" sz="1800" dirty="0" err="1"/>
              <a:t>cityInhabitant</a:t>
            </a:r>
            <a:r>
              <a:rPr lang="cs-CZ" sz="1800" dirty="0"/>
              <a:t> = prompt("Žiješ ve městě? - 1 pro 'ano', 0 pro 'ne'");</a:t>
            </a:r>
          </a:p>
          <a:p>
            <a:pPr marL="50800" indent="0">
              <a:buNone/>
            </a:pPr>
            <a:endParaRPr lang="cs-CZ" sz="1800" dirty="0"/>
          </a:p>
          <a:p>
            <a:pPr marL="50800" indent="0">
              <a:buNone/>
            </a:pP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"1" &amp;&amp; </a:t>
            </a:r>
            <a:r>
              <a:rPr lang="cs-CZ" sz="1800" dirty="0" err="1"/>
              <a:t>animalLover</a:t>
            </a:r>
            <a:r>
              <a:rPr lang="cs-CZ" sz="1800" dirty="0"/>
              <a:t> === "1" &amp;&amp; </a:t>
            </a:r>
            <a:r>
              <a:rPr lang="cs-CZ" sz="1800" dirty="0" err="1"/>
              <a:t>cityInhabitant</a:t>
            </a:r>
            <a:r>
              <a:rPr lang="cs-CZ" sz="1800" dirty="0"/>
              <a:t> === "0")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koně.");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</a:t>
            </a: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"1" || </a:t>
            </a:r>
            <a:r>
              <a:rPr lang="cs-CZ" sz="1800" dirty="0" err="1"/>
              <a:t>animalLover</a:t>
            </a:r>
            <a:r>
              <a:rPr lang="cs-CZ" sz="1800" dirty="0"/>
              <a:t> === "0")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Porsche.");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</a:t>
            </a:r>
            <a:r>
              <a:rPr lang="cs-CZ" sz="1800" dirty="0" err="1"/>
              <a:t>if</a:t>
            </a:r>
            <a:r>
              <a:rPr lang="cs-CZ" sz="1800" dirty="0"/>
              <a:t> (</a:t>
            </a:r>
            <a:r>
              <a:rPr lang="cs-CZ" sz="1800" dirty="0" err="1"/>
              <a:t>richPerson</a:t>
            </a:r>
            <a:r>
              <a:rPr lang="cs-CZ" sz="1800" dirty="0"/>
              <a:t> === "0" &amp;&amp; </a:t>
            </a:r>
            <a:r>
              <a:rPr lang="cs-CZ" sz="1800" dirty="0" err="1"/>
              <a:t>animalLover</a:t>
            </a:r>
            <a:r>
              <a:rPr lang="cs-CZ" sz="1800" dirty="0"/>
              <a:t> === "1" &amp;&amp; !(</a:t>
            </a:r>
            <a:r>
              <a:rPr lang="cs-CZ" sz="1800" dirty="0" err="1"/>
              <a:t>cityInhabitant</a:t>
            </a:r>
            <a:r>
              <a:rPr lang="cs-CZ" sz="1800" dirty="0"/>
              <a:t> === "0")) {</a:t>
            </a:r>
          </a:p>
          <a:p>
            <a:pPr marL="50800" indent="0">
              <a:buNone/>
            </a:pPr>
            <a:r>
              <a:rPr lang="cs-CZ" sz="1800" dirty="0"/>
              <a:t> </a:t>
            </a:r>
            <a:r>
              <a:rPr lang="en-US" sz="1800" dirty="0"/>
              <a:t>	</a:t>
            </a:r>
            <a:r>
              <a:rPr lang="cs-CZ" sz="1800" dirty="0"/>
              <a:t>console.log("Kup si morče.");</a:t>
            </a:r>
          </a:p>
          <a:p>
            <a:pPr marL="50800" indent="0">
              <a:buNone/>
            </a:pPr>
            <a:r>
              <a:rPr lang="cs-CZ" sz="1800" dirty="0"/>
              <a:t>} </a:t>
            </a:r>
            <a:r>
              <a:rPr lang="cs-CZ" sz="1800" dirty="0" err="1"/>
              <a:t>else</a:t>
            </a:r>
            <a:r>
              <a:rPr lang="cs-CZ" sz="1800" dirty="0"/>
              <a:t> {</a:t>
            </a:r>
          </a:p>
          <a:p>
            <a:pPr marL="50800" indent="0">
              <a:buNone/>
            </a:pPr>
            <a:r>
              <a:rPr lang="cs-CZ" sz="1800" dirty="0"/>
              <a:t>  </a:t>
            </a:r>
            <a:r>
              <a:rPr lang="en-US" sz="1800" dirty="0"/>
              <a:t>	</a:t>
            </a:r>
            <a:r>
              <a:rPr lang="cs-CZ" sz="1800" dirty="0"/>
              <a:t>console.log("Kup si čokoládu.");</a:t>
            </a:r>
          </a:p>
          <a:p>
            <a:pPr marL="50800" indent="0">
              <a:buNone/>
            </a:pPr>
            <a:r>
              <a:rPr lang="cs-CZ" sz="1800" dirty="0"/>
              <a:t>}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87891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</a:t>
            </a:r>
            <a:r>
              <a:rPr lang="en-US" b="1" u="sng" dirty="0">
                <a:solidFill>
                  <a:schemeClr val="accent6"/>
                </a:solidFill>
              </a:rPr>
              <a:t>2</a:t>
            </a:r>
            <a:r>
              <a:rPr lang="cs-CZ" b="1" u="sng" dirty="0">
                <a:solidFill>
                  <a:schemeClr val="accent6"/>
                </a:solidFill>
              </a:rPr>
              <a:t> hlavní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205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V</a:t>
            </a:r>
            <a:r>
              <a:rPr lang="cs-CZ" sz="2400" dirty="0" err="1"/>
              <a:t>ytvoř</a:t>
            </a:r>
            <a:r>
              <a:rPr lang="cs-CZ" sz="2400" dirty="0"/>
              <a:t> program, který nejdříve uživateli oznámí, že mu pomůže najít místo na oběd v Dejvicích. Program se zeptá uživatele na 3 otázky a podle jeho odpovědí mi doporučí podnik.</a:t>
            </a:r>
          </a:p>
        </p:txBody>
      </p:sp>
      <p:graphicFrame>
        <p:nvGraphicFramePr>
          <p:cNvPr id="7" name="Tabulk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14685"/>
              </p:ext>
            </p:extLst>
          </p:nvPr>
        </p:nvGraphicFramePr>
        <p:xfrm>
          <a:off x="1271464" y="2852936"/>
          <a:ext cx="9793088" cy="3243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"Máte rádi pizzu?"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"Jíte rádi ryby?"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"Chcete se rychle najíst?"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000" b="1" u="none" strike="noStrike" dirty="0">
                          <a:effectLst/>
                        </a:rPr>
                        <a:t>* Else *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4086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Odpověď: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"Dejte si pizzu v metru na Dejvické."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"Zkuste Restaurace </a:t>
                      </a:r>
                      <a:r>
                        <a:rPr lang="pt-B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K</a:t>
                      </a:r>
                      <a:r>
                        <a:rPr lang="cs-CZ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atsura</a:t>
                      </a:r>
                      <a:r>
                        <a:rPr lang="pt-BR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 Evropské."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"Zkuste menzu ČVUT."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4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</a:t>
            </a:r>
            <a:r>
              <a:rPr lang="en-US" b="1" u="sng" dirty="0">
                <a:solidFill>
                  <a:schemeClr val="accent6"/>
                </a:solidFill>
              </a:rPr>
              <a:t>2</a:t>
            </a:r>
            <a:r>
              <a:rPr lang="cs-CZ" b="1" u="sng" dirty="0">
                <a:solidFill>
                  <a:schemeClr val="accent6"/>
                </a:solidFill>
              </a:rPr>
              <a:t> extra</a:t>
            </a:r>
            <a:endParaRPr b="1" u="sng" dirty="0">
              <a:solidFill>
                <a:schemeClr val="accent6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4294967295"/>
          </p:nvPr>
        </p:nvSpPr>
        <p:spPr>
          <a:xfrm>
            <a:off x="964650" y="1378149"/>
            <a:ext cx="10134600" cy="205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V</a:t>
            </a:r>
            <a:r>
              <a:rPr lang="cs-CZ" sz="2400" dirty="0" err="1"/>
              <a:t>ytvoř</a:t>
            </a:r>
            <a:r>
              <a:rPr lang="cs-CZ" sz="2400" dirty="0"/>
              <a:t> program, který nejdříve uživateli oznámí, že mu pomůže s výběrem dovolené. Program se zeptá uživatele na 4 otázky a podle jeho odpovědí mi doporučí, kam jet na dovolenou.</a:t>
            </a: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88949"/>
              </p:ext>
            </p:extLst>
          </p:nvPr>
        </p:nvGraphicFramePr>
        <p:xfrm>
          <a:off x="623391" y="2924944"/>
          <a:ext cx="10657186" cy="374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59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5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46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"Jste dobrodruh?"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"Milujete pláže?"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"Rád jezdíte po městech?"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"Máte rád velehory?"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"Ano"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effectLst/>
                        </a:rPr>
                        <a:t>"Ne"</a:t>
                      </a:r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cs-CZ" sz="20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 Else *</a:t>
                      </a:r>
                      <a:endParaRPr lang="cs-CZ" sz="20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Odpověď: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do And."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na Jamajku."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do Španělska"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s-CZ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"Jeď na Pálavu"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49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</a:t>
            </a:r>
          </a:p>
        </p:txBody>
      </p:sp>
    </p:spTree>
    <p:extLst>
      <p:ext uri="{BB962C8B-B14F-4D97-AF65-F5344CB8AC3E}">
        <p14:creationId xmlns:p14="http://schemas.microsoft.com/office/powerpoint/2010/main" val="1945292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Výběr</a:t>
            </a:r>
            <a:r>
              <a:rPr lang="en-US" dirty="0"/>
              <a:t> HTML </a:t>
            </a:r>
            <a:r>
              <a:rPr lang="cs-CZ" dirty="0" err="1"/>
              <a:t>elemntu</a:t>
            </a:r>
            <a:r>
              <a:rPr lang="cs-CZ" dirty="0"/>
              <a:t> </a:t>
            </a:r>
            <a:r>
              <a:rPr lang="en-US" dirty="0"/>
              <a:t>[folder8]</a:t>
            </a:r>
            <a:r>
              <a:rPr lang="cs-CZ" dirty="0"/>
              <a:t> </a:t>
            </a:r>
            <a:endParaRPr dirty="0"/>
          </a:p>
        </p:txBody>
      </p:sp>
      <p:sp>
        <p:nvSpPr>
          <p:cNvPr id="113" name="Google Shape;113;p25"/>
          <p:cNvSpPr txBox="1"/>
          <p:nvPr/>
        </p:nvSpPr>
        <p:spPr>
          <a:xfrm>
            <a:off x="964650" y="1412776"/>
            <a:ext cx="9966900" cy="268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dirty="0"/>
              <a:t>Vybrat si jeden element a uložit si ho do proměnné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Příklad: </a:t>
            </a:r>
            <a:r>
              <a:rPr lang="cs-CZ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vyber první nadpis H</a:t>
            </a:r>
            <a:r>
              <a:rPr lang="en-US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cs-CZ" sz="3200" b="1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na stránce</a:t>
            </a:r>
            <a:endParaRPr lang="cs-CZ" sz="32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32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2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nadpis</a:t>
            </a:r>
            <a:r>
              <a:rPr lang="cs-CZ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2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32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"h2"</a:t>
            </a:r>
            <a:r>
              <a:rPr lang="en-US" sz="32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2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25"/>
          <p:cNvCxnSpPr/>
          <p:nvPr/>
        </p:nvCxnSpPr>
        <p:spPr>
          <a:xfrm rot="10800000">
            <a:off x="1888150" y="3923254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5"/>
          <p:cNvSpPr txBox="1"/>
          <p:nvPr/>
        </p:nvSpPr>
        <p:spPr>
          <a:xfrm>
            <a:off x="1102176" y="5009965"/>
            <a:ext cx="23385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Nalezený prvek si uložíme do proměnné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nadpis</a:t>
            </a:r>
            <a:endParaRPr b="1"/>
          </a:p>
        </p:txBody>
      </p:sp>
      <p:cxnSp>
        <p:nvCxnSpPr>
          <p:cNvPr id="116" name="Google Shape;116;p25"/>
          <p:cNvCxnSpPr/>
          <p:nvPr/>
        </p:nvCxnSpPr>
        <p:spPr>
          <a:xfrm rot="10800000">
            <a:off x="440152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5"/>
          <p:cNvSpPr txBox="1"/>
          <p:nvPr/>
        </p:nvSpPr>
        <p:spPr>
          <a:xfrm>
            <a:off x="3615548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Vyhledáváme</a:t>
            </a:r>
            <a:r>
              <a:rPr lang="en-US" dirty="0"/>
              <a:t> v </a:t>
            </a:r>
            <a:r>
              <a:rPr lang="en-US" dirty="0" err="1"/>
              <a:t>celém</a:t>
            </a:r>
            <a:r>
              <a:rPr lang="en-US" dirty="0"/>
              <a:t> </a:t>
            </a:r>
            <a:r>
              <a:rPr lang="en-US" dirty="0" err="1"/>
              <a:t>dokumentu</a:t>
            </a:r>
            <a:r>
              <a:rPr lang="cs-CZ" dirty="0"/>
              <a:t> (.</a:t>
            </a:r>
            <a:r>
              <a:rPr lang="cs-CZ" dirty="0" err="1"/>
              <a:t>html</a:t>
            </a:r>
            <a:r>
              <a:rPr lang="cs-CZ" dirty="0"/>
              <a:t>)</a:t>
            </a:r>
            <a:r>
              <a:rPr lang="en-US" dirty="0"/>
              <a:t> </a:t>
            </a:r>
            <a:r>
              <a:rPr lang="cs-CZ" dirty="0"/>
              <a:t>/ v celé webové stránce</a:t>
            </a:r>
            <a:endParaRPr b="1" dirty="0"/>
          </a:p>
        </p:txBody>
      </p:sp>
      <p:cxnSp>
        <p:nvCxnSpPr>
          <p:cNvPr id="118" name="Google Shape;118;p25"/>
          <p:cNvCxnSpPr/>
          <p:nvPr/>
        </p:nvCxnSpPr>
        <p:spPr>
          <a:xfrm rot="10800000">
            <a:off x="6604113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5"/>
          <p:cNvSpPr txBox="1"/>
          <p:nvPr/>
        </p:nvSpPr>
        <p:spPr>
          <a:xfrm>
            <a:off x="5818140" y="4999054"/>
            <a:ext cx="22026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Hledáme jeden prvek</a:t>
            </a:r>
            <a:endParaRPr b="1"/>
          </a:p>
        </p:txBody>
      </p:sp>
      <p:cxnSp>
        <p:nvCxnSpPr>
          <p:cNvPr id="120" name="Google Shape;120;p25"/>
          <p:cNvCxnSpPr/>
          <p:nvPr/>
        </p:nvCxnSpPr>
        <p:spPr>
          <a:xfrm rot="10800000">
            <a:off x="9728782" y="3912342"/>
            <a:ext cx="0" cy="9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5"/>
          <p:cNvSpPr txBox="1"/>
          <p:nvPr/>
        </p:nvSpPr>
        <p:spPr>
          <a:xfrm>
            <a:off x="7758670" y="4999054"/>
            <a:ext cx="36774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Popis prvku, který hledáme. Zapisuje se stejně, jako kdybychom psali selektor pro prvek v CSS.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87243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body" idx="4294967295"/>
          </p:nvPr>
        </p:nvSpPr>
        <p:spPr>
          <a:xfrm>
            <a:off x="964650" y="1378151"/>
            <a:ext cx="1013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 píšeme dovnitř do uvozovek? </a:t>
            </a:r>
            <a:r>
              <a:rPr lang="en-US" b="1"/>
              <a:t>document.querySelector("</a:t>
            </a:r>
            <a:r>
              <a:rPr lang="en-US" b="1">
                <a:solidFill>
                  <a:schemeClr val="accent1"/>
                </a:solidFill>
              </a:rPr>
              <a:t>css-selektor</a:t>
            </a:r>
            <a:r>
              <a:rPr lang="en-US" b="1"/>
              <a:t>");</a:t>
            </a:r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selektor</a:t>
            </a:r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1221800" y="3014175"/>
            <a:ext cx="19140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.foto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#cedule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.menu a</a:t>
            </a:r>
            <a:endParaRPr sz="3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3537350" y="3014175"/>
            <a:ext cx="76176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HTML značka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&lt;h1&gt;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s CSS třídou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class="foto"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s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id="cedule"</a:t>
            </a:r>
            <a:endParaRPr sz="3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Značka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&lt;a&gt;</a:t>
            </a: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 uvnitř značky s třídou </a:t>
            </a:r>
            <a:r>
              <a:rPr lang="en-US"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menu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/>
              <a:t>Úvod do JS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2606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Výběr</a:t>
            </a:r>
            <a:r>
              <a:rPr lang="en-US" dirty="0"/>
              <a:t> HTML </a:t>
            </a:r>
            <a:r>
              <a:rPr lang="cs-CZ" dirty="0" err="1"/>
              <a:t>elemntu</a:t>
            </a:r>
            <a:r>
              <a:rPr lang="cs-CZ" dirty="0"/>
              <a:t> </a:t>
            </a:r>
            <a:r>
              <a:rPr lang="en-US" dirty="0"/>
              <a:t>[folder8]</a:t>
            </a:r>
            <a:r>
              <a:rPr lang="cs-CZ" dirty="0"/>
              <a:t> </a:t>
            </a:r>
            <a:endParaRPr dirty="0"/>
          </a:p>
        </p:txBody>
      </p:sp>
      <p:sp>
        <p:nvSpPr>
          <p:cNvPr id="113" name="Google Shape;113;p25"/>
          <p:cNvSpPr txBox="1"/>
          <p:nvPr/>
        </p:nvSpPr>
        <p:spPr>
          <a:xfrm>
            <a:off x="623392" y="1628800"/>
            <a:ext cx="1123324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600" dirty="0"/>
              <a:t>Vybrat si jeden element s dle CSS </a:t>
            </a:r>
            <a:r>
              <a:rPr lang="cs-CZ" sz="3600" dirty="0" err="1"/>
              <a:t>selectoru</a:t>
            </a:r>
            <a:endParaRPr lang="cs-CZ" sz="3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blueText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blueText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contactform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contact</a:t>
            </a:r>
            <a:r>
              <a:rPr lang="cs-CZ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cs-CZ" sz="2800" dirty="0"/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3200" dirty="0"/>
              <a:t>Vybrat si jeden element s unikátním ID</a:t>
            </a:r>
            <a:endParaRPr lang="cs-CZ" sz="32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cs-CZ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iconLeft</a:t>
            </a:r>
            <a:r>
              <a:rPr lang="cs-CZ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8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28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8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fistItem</a:t>
            </a:r>
            <a:r>
              <a:rPr lang="en-US" sz="28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8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8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053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Získat hodnotu z textového políčka od uživatele.</a:t>
            </a:r>
          </a:p>
          <a:p>
            <a:pPr marL="50800" lv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5080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i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i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i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i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cs-CZ" sz="2400" dirty="0"/>
          </a:p>
          <a:p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9</a:t>
            </a:r>
            <a:r>
              <a:rPr lang="en-US" dirty="0"/>
              <a:t>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2883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219201"/>
          </a:xfrm>
        </p:spPr>
        <p:txBody>
          <a:bodyPr/>
          <a:lstStyle/>
          <a:p>
            <a:r>
              <a:rPr lang="cs-CZ" dirty="0"/>
              <a:t>Vložit text do vybraného elementu na stránce.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inputText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Naprosto skvěle"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reply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innerText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inputElement.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color:salmon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;"</a:t>
            </a:r>
            <a:endParaRPr lang="cs-CZ"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10</a:t>
            </a:r>
            <a:r>
              <a:rPr lang="en-US" dirty="0"/>
              <a:t>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239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219201"/>
          </a:xfrm>
        </p:spPr>
        <p:txBody>
          <a:bodyPr/>
          <a:lstStyle/>
          <a:p>
            <a:r>
              <a:rPr lang="cs-CZ" dirty="0"/>
              <a:t>Vložit text do vybraného elementu na stránce lze pomocí:</a:t>
            </a:r>
          </a:p>
          <a:p>
            <a:pPr lvl="1"/>
            <a:r>
              <a:rPr lang="cs-CZ" dirty="0" err="1"/>
              <a:t>innerText</a:t>
            </a:r>
            <a:endParaRPr lang="cs-CZ" dirty="0"/>
          </a:p>
          <a:p>
            <a:pPr marL="533400" lvl="1" indent="0">
              <a:buNone/>
            </a:pP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innerText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Pálavá je skvělá"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33400" lvl="1" indent="0">
              <a:buNone/>
            </a:pPr>
            <a:endParaRPr lang="cs-CZ" dirty="0"/>
          </a:p>
          <a:p>
            <a:pPr lvl="1"/>
            <a:r>
              <a:rPr lang="cs-CZ" dirty="0" err="1"/>
              <a:t>innerHTML</a:t>
            </a:r>
            <a:endParaRPr lang="cs-CZ" dirty="0"/>
          </a:p>
          <a:p>
            <a:pPr marL="533400" lvl="1" indent="0">
              <a:buNone/>
            </a:pP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replyElement.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innerHTMLl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&lt;span&gt;&lt;strong&gt;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Pálavá je boží!!!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&lt;/strong&gt;&lt;/span&gt;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Práce s elementy </a:t>
            </a:r>
            <a:r>
              <a:rPr lang="en-US" dirty="0"/>
              <a:t>[</a:t>
            </a:r>
            <a:r>
              <a:rPr lang="cs-CZ" dirty="0" err="1"/>
              <a:t>folder</a:t>
            </a:r>
            <a:r>
              <a:rPr lang="cs-CZ" dirty="0"/>
              <a:t> 1</a:t>
            </a:r>
            <a:r>
              <a:rPr lang="en-US" dirty="0"/>
              <a:t>1]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191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</p:spTree>
    <p:extLst>
      <p:ext uri="{BB962C8B-B14F-4D97-AF65-F5344CB8AC3E}">
        <p14:creationId xmlns:p14="http://schemas.microsoft.com/office/powerpoint/2010/main" val="3636218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626913"/>
          </a:xfrm>
        </p:spPr>
        <p:txBody>
          <a:bodyPr/>
          <a:lstStyle/>
          <a:p>
            <a:r>
              <a:rPr lang="cs-CZ" dirty="0"/>
              <a:t>Funkce slouží k uskutečnění určitého procesu, či pro vytvoření odpovědi na určitý výsledek.</a:t>
            </a:r>
          </a:p>
          <a:p>
            <a:r>
              <a:rPr lang="cs-CZ" dirty="0"/>
              <a:t>Funkci musíme deklarovat (udělat její předpis) a pak ji zavolat (aby realizovala to, co má dělat)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  <p:sp>
        <p:nvSpPr>
          <p:cNvPr id="6" name="Google Shape;260;p41">
            <a:extLst>
              <a:ext uri="{FF2B5EF4-FFF2-40B4-BE49-F238E27FC236}">
                <a16:creationId xmlns:a16="http://schemas.microsoft.com/office/drawing/2014/main" xmlns="" id="{C9FE9B9C-9B2F-4419-8245-433BE767978B}"/>
              </a:ext>
            </a:extLst>
          </p:cNvPr>
          <p:cNvSpPr txBox="1"/>
          <p:nvPr/>
        </p:nvSpPr>
        <p:spPr>
          <a:xfrm>
            <a:off x="1127448" y="3702618"/>
            <a:ext cx="10638656" cy="296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defition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changeColorToRed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nadpis"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color:red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;"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call</a:t>
            </a:r>
          </a:p>
          <a:p>
            <a:pPr lvl="0"/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changeColorToRed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505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1114745"/>
          </a:xfrm>
        </p:spPr>
        <p:txBody>
          <a:bodyPr/>
          <a:lstStyle/>
          <a:p>
            <a:r>
              <a:rPr lang="cs-CZ" dirty="0"/>
              <a:t>Funkce dokáží vrátit určitý výsledek.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Funkce</a:t>
            </a:r>
          </a:p>
        </p:txBody>
      </p:sp>
      <p:sp>
        <p:nvSpPr>
          <p:cNvPr id="6" name="Google Shape;260;p41">
            <a:extLst>
              <a:ext uri="{FF2B5EF4-FFF2-40B4-BE49-F238E27FC236}">
                <a16:creationId xmlns:a16="http://schemas.microsoft.com/office/drawing/2014/main" xmlns="" id="{C9FE9B9C-9B2F-4419-8245-433BE767978B}"/>
              </a:ext>
            </a:extLst>
          </p:cNvPr>
          <p:cNvSpPr txBox="1"/>
          <p:nvPr/>
        </p:nvSpPr>
        <p:spPr>
          <a:xfrm>
            <a:off x="1127448" y="2276872"/>
            <a:ext cx="10638656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-5</a:t>
            </a:r>
            <a:r>
              <a:rPr lang="en-US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2400" b="1" dirty="0">
                <a:solidFill>
                  <a:srgbClr val="EC00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buNone/>
            </a:pPr>
            <a:r>
              <a:rPr lang="cs-CZ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(-1)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539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194865"/>
          </a:xfrm>
        </p:spPr>
        <p:txBody>
          <a:bodyPr/>
          <a:lstStyle/>
          <a:p>
            <a:r>
              <a:rPr lang="cs-CZ" dirty="0"/>
              <a:t>Funkce může pracovat s proměnnými, které jsou deklarovány jen v rámci funkce samotné. </a:t>
            </a:r>
          </a:p>
          <a:p>
            <a:r>
              <a:rPr lang="cs-CZ" dirty="0"/>
              <a:t>Takové proměnné jsou argumenty funkce.</a:t>
            </a:r>
          </a:p>
          <a:p>
            <a:r>
              <a:rPr lang="cs-CZ" dirty="0"/>
              <a:t>Argumenty funkce jsou nedostupné mimo funkci samotnou.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Argumenty Funkce</a:t>
            </a:r>
          </a:p>
        </p:txBody>
      </p:sp>
    </p:spTree>
    <p:extLst>
      <p:ext uri="{BB962C8B-B14F-4D97-AF65-F5344CB8AC3E}">
        <p14:creationId xmlns:p14="http://schemas.microsoft.com/office/powerpoint/2010/main" val="118952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Argumenty Funkce</a:t>
            </a:r>
          </a:p>
        </p:txBody>
      </p:sp>
      <p:sp>
        <p:nvSpPr>
          <p:cNvPr id="5" name="Google Shape;260;p41">
            <a:extLst>
              <a:ext uri="{FF2B5EF4-FFF2-40B4-BE49-F238E27FC236}">
                <a16:creationId xmlns:a16="http://schemas.microsoft.com/office/drawing/2014/main" xmlns="" id="{E96F9CD5-1903-410A-A73C-9434DBE75040}"/>
              </a:ext>
            </a:extLst>
          </p:cNvPr>
          <p:cNvSpPr txBox="1"/>
          <p:nvPr/>
        </p:nvSpPr>
        <p:spPr>
          <a:xfrm>
            <a:off x="1127448" y="1484784"/>
            <a:ext cx="10638656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(-1)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cs-CZ"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-3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lang="cs-CZ"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cs-CZ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absoluteValue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/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console.log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cs-CZ" sz="24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;//</a:t>
            </a:r>
            <a:r>
              <a:rPr lang="cs-CZ" sz="2400" b="1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 5</a:t>
            </a:r>
          </a:p>
          <a:p>
            <a:pPr lvl="0"/>
            <a:endParaRPr sz="2400" b="1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0764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Volání funkce přes události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4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Program v JavaScriptu se spustí ve chvíli jeho načtení do stránky a běží „odshora dolů“.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Často ale chceme spustit kus kódu až pokud se na stránce něco stane - např. kliknu myší na tlačítko.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Tomu kliknutí se říká </a:t>
            </a:r>
            <a:r>
              <a:rPr lang="en-US" b="1"/>
              <a:t>událost - </a:t>
            </a:r>
            <a:r>
              <a:rPr lang="en-US" b="1">
                <a:solidFill>
                  <a:schemeClr val="accent1"/>
                </a:solidFill>
              </a:rPr>
              <a:t>event</a:t>
            </a:r>
            <a:r>
              <a:rPr lang="en-US"/>
              <a:t>.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Existuje mnoho různých druhů událostí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Stisk klávesy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Posun kurzory myši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Zmenšení okna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atd.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6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JavaScript?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 err="1"/>
              <a:t>JavaScript</a:t>
            </a:r>
            <a:r>
              <a:rPr lang="cs-CZ" dirty="0"/>
              <a:t> (</a:t>
            </a:r>
            <a:r>
              <a:rPr lang="cs-CZ" dirty="0">
                <a:solidFill>
                  <a:schemeClr val="bg2"/>
                </a:solidFill>
              </a:rPr>
              <a:t>JS</a:t>
            </a:r>
            <a:r>
              <a:rPr lang="cs-CZ" dirty="0"/>
              <a:t>) je jazyk vyvinutý pro webový prohlížeč</a:t>
            </a:r>
            <a:endParaRPr dirty="0"/>
          </a:p>
          <a:p>
            <a:pPr lvl="0">
              <a:lnSpc>
                <a:spcPct val="150000"/>
              </a:lnSpc>
              <a:spcBef>
                <a:spcPts val="0"/>
              </a:spcBef>
              <a:buFont typeface="Crimson Text"/>
              <a:buChar char="●"/>
            </a:pPr>
            <a:r>
              <a:rPr lang="cs-CZ" dirty="0"/>
              <a:t>1995 </a:t>
            </a:r>
            <a:r>
              <a:rPr lang="cs-CZ" b="1" dirty="0" err="1">
                <a:solidFill>
                  <a:schemeClr val="bg2"/>
                </a:solidFill>
              </a:rPr>
              <a:t>Brendan</a:t>
            </a:r>
            <a:r>
              <a:rPr lang="cs-CZ" b="1" dirty="0">
                <a:solidFill>
                  <a:schemeClr val="bg2"/>
                </a:solidFill>
              </a:rPr>
              <a:t> </a:t>
            </a:r>
            <a:r>
              <a:rPr lang="cs-CZ" b="1" dirty="0" err="1">
                <a:solidFill>
                  <a:schemeClr val="bg2"/>
                </a:solidFill>
              </a:rPr>
              <a:t>Eich</a:t>
            </a:r>
            <a:r>
              <a:rPr lang="cs-CZ" b="1" dirty="0"/>
              <a:t> </a:t>
            </a:r>
            <a:r>
              <a:rPr lang="cs-CZ" dirty="0"/>
              <a:t>– vyrobil JS pro </a:t>
            </a:r>
            <a:r>
              <a:rPr lang="cs-CZ" dirty="0" err="1">
                <a:solidFill>
                  <a:schemeClr val="bg2"/>
                </a:solidFill>
              </a:rPr>
              <a:t>Netscape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Navigator</a:t>
            </a:r>
            <a:endParaRPr lang="cs-CZ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853184"/>
            <a:ext cx="5620529" cy="374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5" y="2852936"/>
            <a:ext cx="5786536" cy="377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Obsluha události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funkce pro </a:t>
            </a:r>
            <a:r>
              <a:rPr lang="en-US" b="1">
                <a:solidFill>
                  <a:srgbClr val="000000"/>
                </a:solidFill>
              </a:rPr>
              <a:t>obsluhu události</a:t>
            </a:r>
            <a:r>
              <a:rPr lang="en-US">
                <a:solidFill>
                  <a:srgbClr val="000000"/>
                </a:solidFill>
              </a:rPr>
              <a:t>, kterou si naprogramujeme.</a:t>
            </a:r>
            <a:endParaRPr>
              <a:solidFill>
                <a:srgbClr val="283891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50" y="3333750"/>
            <a:ext cx="1618275" cy="176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0"/>
          <p:cNvCxnSpPr/>
          <p:nvPr/>
        </p:nvCxnSpPr>
        <p:spPr>
          <a:xfrm>
            <a:off x="2976550" y="4417225"/>
            <a:ext cx="33339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40"/>
          <p:cNvSpPr txBox="1"/>
          <p:nvPr/>
        </p:nvSpPr>
        <p:spPr>
          <a:xfrm>
            <a:off x="3405200" y="3583775"/>
            <a:ext cx="21549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event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6549350" y="3321850"/>
            <a:ext cx="5478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priKliknuti()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provede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// pri kliknuti na tlacitko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16183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Obsluha</a:t>
            </a:r>
            <a:r>
              <a:rPr lang="en-US" dirty="0"/>
              <a:t> </a:t>
            </a:r>
            <a:r>
              <a:rPr lang="en-US" dirty="0" err="1"/>
              <a:t>události</a:t>
            </a:r>
            <a:r>
              <a:rPr lang="cs-CZ" dirty="0"/>
              <a:t> (folder12)</a:t>
            </a:r>
            <a:endParaRPr dirty="0"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Při výskytu události se zavolá taková funkce pro </a:t>
            </a:r>
            <a:r>
              <a:rPr lang="en-US" b="1">
                <a:solidFill>
                  <a:srgbClr val="000000"/>
                </a:solidFill>
              </a:rPr>
              <a:t>obsluhu</a:t>
            </a:r>
            <a:r>
              <a:rPr lang="en-US" b="1">
                <a:solidFill>
                  <a:srgbClr val="283891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události</a:t>
            </a:r>
            <a:r>
              <a:rPr lang="en-US">
                <a:solidFill>
                  <a:srgbClr val="000000"/>
                </a:solidFill>
              </a:rPr>
              <a:t>, jakou si nastavíme.</a:t>
            </a:r>
            <a:endParaRPr>
              <a:solidFill>
                <a:srgbClr val="283891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6710975" y="4810150"/>
            <a:ext cx="53058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provede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//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kliknuti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tlacítko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1035850" y="3073125"/>
            <a:ext cx="83253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&lt;button </a:t>
            </a:r>
            <a:r>
              <a:rPr lang="en-US" sz="36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600" b="1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priKliknuti</a:t>
            </a:r>
            <a:r>
              <a:rPr lang="en-US" sz="36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()"</a:t>
            </a: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Moje</a:t>
            </a:r>
            <a:r>
              <a:rPr lang="en-US" sz="36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600" b="1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tlacitko</a:t>
            </a:r>
            <a:endParaRPr sz="3600" b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5888825" y="3952875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644693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Vytvořte jednoduchou webovou stránku, která sčítá dvě čísla.</a:t>
            </a:r>
          </a:p>
          <a:p>
            <a:r>
              <a:rPr lang="cs-CZ" dirty="0"/>
              <a:t>Na stránce budou dva textové inputy.</a:t>
            </a:r>
          </a:p>
          <a:p>
            <a:r>
              <a:rPr lang="cs-CZ" dirty="0"/>
              <a:t>Při stisku tlačítka se </a:t>
            </a:r>
            <a:r>
              <a:rPr lang="cs-CZ" dirty="0" err="1"/>
              <a:t>zavolát</a:t>
            </a:r>
            <a:r>
              <a:rPr lang="cs-CZ" dirty="0"/>
              <a:t> funkce, která sečte obě čísla a zobrazí výsledek pod formulářem.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3 hlavní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25714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0"/>
            <a:ext cx="10134600" cy="5075185"/>
          </a:xfrm>
        </p:spPr>
        <p:txBody>
          <a:bodyPr/>
          <a:lstStyle/>
          <a:p>
            <a:r>
              <a:rPr lang="cs-CZ" dirty="0"/>
              <a:t>Vytvořte jednoduchou webovou stránku, která bude fungovat jako kvíz.</a:t>
            </a:r>
          </a:p>
          <a:p>
            <a:r>
              <a:rPr lang="cs-CZ" dirty="0"/>
              <a:t>Na stránce budou tři textové inputy, v popisce u inputu bude otázka.</a:t>
            </a: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1</a:t>
            </a:r>
            <a:r>
              <a:rPr lang="cs-CZ" dirty="0">
                <a:solidFill>
                  <a:schemeClr val="bg2"/>
                </a:solidFill>
              </a:rPr>
              <a:t>: Vymyslel Bill Gates </a:t>
            </a:r>
            <a:r>
              <a:rPr lang="cs-CZ" dirty="0" err="1">
                <a:solidFill>
                  <a:schemeClr val="bg2"/>
                </a:solidFill>
              </a:rPr>
              <a:t>JavaScript</a:t>
            </a:r>
            <a:r>
              <a:rPr lang="cs-CZ" dirty="0">
                <a:solidFill>
                  <a:schemeClr val="bg2"/>
                </a:solidFill>
              </a:rPr>
              <a:t>?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>
                <a:solidFill>
                  <a:schemeClr val="bg2"/>
                </a:solidFill>
              </a:rPr>
              <a:t>ne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2</a:t>
            </a:r>
            <a:r>
              <a:rPr lang="cs-CZ" dirty="0">
                <a:solidFill>
                  <a:schemeClr val="bg2"/>
                </a:solidFill>
              </a:rPr>
              <a:t>: Pomocí jakého klíčové slovo lze deklarovat konstantu v </a:t>
            </a:r>
            <a:r>
              <a:rPr lang="cs-CZ" dirty="0" err="1">
                <a:solidFill>
                  <a:schemeClr val="bg2"/>
                </a:solidFill>
              </a:rPr>
              <a:t>JavaScriptu</a:t>
            </a:r>
            <a:r>
              <a:rPr lang="cs-CZ" dirty="0">
                <a:solidFill>
                  <a:schemeClr val="bg2"/>
                </a:solidFill>
              </a:rPr>
              <a:t>?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 err="1">
                <a:solidFill>
                  <a:schemeClr val="bg2"/>
                </a:solidFill>
              </a:rPr>
              <a:t>const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pPr lvl="1"/>
            <a:r>
              <a:rPr lang="cs-CZ" b="1" dirty="0">
                <a:solidFill>
                  <a:schemeClr val="bg2"/>
                </a:solidFill>
              </a:rPr>
              <a:t>Např. 3</a:t>
            </a:r>
            <a:r>
              <a:rPr lang="cs-CZ" dirty="0">
                <a:solidFill>
                  <a:schemeClr val="bg2"/>
                </a:solidFill>
              </a:rPr>
              <a:t>:  V jakém jazyce jsou stylované webové stránky </a:t>
            </a:r>
            <a:r>
              <a:rPr lang="en-US" dirty="0">
                <a:solidFill>
                  <a:schemeClr val="bg2"/>
                </a:solidFill>
              </a:rPr>
              <a:t>[</a:t>
            </a:r>
            <a:r>
              <a:rPr lang="cs-CZ" b="1" dirty="0">
                <a:solidFill>
                  <a:schemeClr val="bg2"/>
                </a:solidFill>
              </a:rPr>
              <a:t>CSS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cs-CZ" dirty="0">
              <a:solidFill>
                <a:schemeClr val="bg2"/>
              </a:solidFill>
            </a:endParaRPr>
          </a:p>
          <a:p>
            <a:r>
              <a:rPr lang="cs-CZ" dirty="0"/>
              <a:t>Při stisku tlačítka se </a:t>
            </a:r>
            <a:r>
              <a:rPr lang="cs-CZ" dirty="0" smtClean="0"/>
              <a:t>zavolá </a:t>
            </a:r>
            <a:r>
              <a:rPr lang="cs-CZ" dirty="0"/>
              <a:t>funkce, která informuje uživatele, jestli jeho odpovědi byly správné.</a:t>
            </a:r>
          </a:p>
          <a:p>
            <a:pPr lvl="1"/>
            <a:r>
              <a:rPr lang="cs-CZ" dirty="0"/>
              <a:t>Postačí čistá informace, kolik bylo správných a špatných odpovědí</a:t>
            </a:r>
          </a:p>
          <a:p>
            <a:pPr lvl="1"/>
            <a:r>
              <a:rPr lang="cs-CZ" dirty="0"/>
              <a:t>Navíc můžete mít tři zvláštní odstavce pro každou odpověď (Vaše první odpověď byla – správná/špatná)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3 vedlejší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59845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6E85288D-A7C7-4FD5-B46E-F3849875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Zobrazování a schovávání elementů na stránce</a:t>
            </a:r>
          </a:p>
        </p:txBody>
      </p:sp>
    </p:spTree>
    <p:extLst>
      <p:ext uri="{BB962C8B-B14F-4D97-AF65-F5344CB8AC3E}">
        <p14:creationId xmlns:p14="http://schemas.microsoft.com/office/powerpoint/2010/main" val="230264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4F0F201B-7CCB-4309-B8D3-3CB5FBC2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4139081"/>
          </a:xfrm>
        </p:spPr>
        <p:txBody>
          <a:bodyPr/>
          <a:lstStyle/>
          <a:p>
            <a:r>
              <a:rPr lang="cs-CZ" dirty="0"/>
              <a:t>Měnit můžeme řadu prvků webové stránky:</a:t>
            </a:r>
          </a:p>
          <a:p>
            <a:pPr lvl="1"/>
            <a:r>
              <a:rPr lang="cs-CZ" dirty="0"/>
              <a:t>U obrázků lze měnit jejich zdroj.</a:t>
            </a:r>
          </a:p>
          <a:p>
            <a:pPr lvl="2"/>
            <a:r>
              <a:rPr lang="cs-CZ" dirty="0"/>
              <a:t>Můžeme tak ovlivnit, jaký obrázek je zobrazován  na stránce</a:t>
            </a:r>
          </a:p>
          <a:p>
            <a:pPr lvl="1"/>
            <a:r>
              <a:rPr lang="cs-CZ" dirty="0"/>
              <a:t>Můžeme schovávat a zobrazovat jednotlivé elementy</a:t>
            </a:r>
          </a:p>
          <a:p>
            <a:pPr lvl="2"/>
            <a:r>
              <a:rPr lang="cs-CZ" dirty="0"/>
              <a:t>Můžeme tedy schovat či zobrazit jednotlivé elementy, celé sekce a do nich vnořené prvky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F3CC3C48-FA6E-4675-AED4-B3648A51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Zobrazování a schovávání elementů</a:t>
            </a:r>
          </a:p>
        </p:txBody>
      </p:sp>
    </p:spTree>
    <p:extLst>
      <p:ext uri="{BB962C8B-B14F-4D97-AF65-F5344CB8AC3E}">
        <p14:creationId xmlns:p14="http://schemas.microsoft.com/office/powerpoint/2010/main" val="424189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B6E49C5A-73B8-4FCC-BD73-AD998A470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Zdroj obrázku lze upravit pomocí změny atributu „</a:t>
            </a:r>
            <a:r>
              <a:rPr lang="cs-CZ" dirty="0" err="1"/>
              <a:t>src</a:t>
            </a:r>
            <a:r>
              <a:rPr lang="cs-CZ" dirty="0"/>
              <a:t>“</a:t>
            </a:r>
            <a:br>
              <a:rPr lang="cs-CZ" dirty="0"/>
            </a:br>
            <a:endParaRPr lang="cs-CZ" dirty="0"/>
          </a:p>
          <a:p>
            <a:pPr marL="50800" indent="0">
              <a:buNone/>
            </a:pP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sz="2400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;</a:t>
            </a:r>
            <a:endParaRPr lang="cs-CZ"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indent="0">
              <a:buNone/>
            </a:pP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picture</a:t>
            </a:r>
            <a:r>
              <a:rPr lang="cs-CZ" sz="2400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cs-CZ" sz="2400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sz="2400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dog.jpeg"</a:t>
            </a:r>
            <a:r>
              <a:rPr lang="cs-CZ" sz="2400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50800" indent="0">
              <a:buNone/>
            </a:pPr>
            <a:endParaRPr lang="cs-CZ" dirty="0"/>
          </a:p>
          <a:p>
            <a:pPr marL="50800" indent="0">
              <a:buNone/>
            </a:pP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2CAC726B-78D0-4714-94C5-3FFF94A1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Měnit zdroj obrázku (</a:t>
            </a:r>
            <a:r>
              <a:rPr lang="cs-CZ" dirty="0" err="1"/>
              <a:t>folder</a:t>
            </a:r>
            <a:r>
              <a:rPr lang="cs-CZ" dirty="0"/>
              <a:t> 13)</a:t>
            </a:r>
          </a:p>
        </p:txBody>
      </p:sp>
    </p:spTree>
    <p:extLst>
      <p:ext uri="{BB962C8B-B14F-4D97-AF65-F5344CB8AC3E}">
        <p14:creationId xmlns:p14="http://schemas.microsoft.com/office/powerpoint/2010/main" val="282006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8BD82888-B786-42CC-B8B5-C7CF29EAF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378151"/>
            <a:ext cx="11258904" cy="3419001"/>
          </a:xfrm>
        </p:spPr>
        <p:txBody>
          <a:bodyPr/>
          <a:lstStyle/>
          <a:p>
            <a:r>
              <a:rPr lang="cs-CZ" dirty="0"/>
              <a:t>Elementy lze zobrazit a schovat pomocí CSS</a:t>
            </a:r>
          </a:p>
          <a:p>
            <a:pPr marL="50800" indent="0">
              <a:buNone/>
            </a:pP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cs-CZ" b="1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cs-CZ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cs-CZ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0800" indent="0">
              <a:buNone/>
            </a:pPr>
            <a:r>
              <a:rPr lang="cs-CZ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paragraph</a:t>
            </a:r>
            <a:r>
              <a:rPr lang="cs-CZ" b="1" dirty="0" err="1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cs-CZ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style.display</a:t>
            </a:r>
            <a:r>
              <a:rPr lang="cs-CZ" b="1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b="1" dirty="0">
                <a:solidFill>
                  <a:srgbClr val="28389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 err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cs-CZ" b="1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cs-CZ" b="1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50800" indent="0">
              <a:buNone/>
            </a:pP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D82BACF9-40E9-4DA2-8F59-58DA7321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Schovat/zobrazit element (</a:t>
            </a:r>
            <a:r>
              <a:rPr lang="cs-CZ" dirty="0" err="1"/>
              <a:t>folder</a:t>
            </a:r>
            <a:r>
              <a:rPr lang="cs-CZ" dirty="0"/>
              <a:t> 14)</a:t>
            </a:r>
          </a:p>
        </p:txBody>
      </p:sp>
    </p:spTree>
    <p:extLst>
      <p:ext uri="{BB962C8B-B14F-4D97-AF65-F5344CB8AC3E}">
        <p14:creationId xmlns:p14="http://schemas.microsoft.com/office/powerpoint/2010/main" val="228663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2482897"/>
          </a:xfrm>
        </p:spPr>
        <p:txBody>
          <a:bodyPr/>
          <a:lstStyle/>
          <a:p>
            <a:r>
              <a:rPr lang="cs-CZ" dirty="0"/>
              <a:t>Vytvořte jednoduchou webovou stránku, </a:t>
            </a:r>
            <a:r>
              <a:rPr lang="cs-CZ" dirty="0" err="1"/>
              <a:t>kte</a:t>
            </a:r>
            <a:r>
              <a:rPr lang="cs-CZ" dirty="0"/>
              <a:t> bude obrázek žárovky.</a:t>
            </a:r>
          </a:p>
          <a:p>
            <a:r>
              <a:rPr lang="cs-CZ" dirty="0"/>
              <a:t>Pod obrázkem žárovky bude tlačítko „Spínač“</a:t>
            </a:r>
          </a:p>
          <a:p>
            <a:pPr lvl="1"/>
            <a:r>
              <a:rPr lang="cs-CZ" dirty="0"/>
              <a:t>Po kliku na něj se žárovka rozsvítí nebo naopak zhasne. Lze rozsvítit a zhasnout žárovku neustále.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4 hlavní </a:t>
            </a:r>
            <a:r>
              <a:rPr lang="en-US" b="1" u="sng" dirty="0">
                <a:solidFill>
                  <a:schemeClr val="accent6"/>
                </a:solidFill>
              </a:rPr>
              <a:t>[</a:t>
            </a:r>
            <a:r>
              <a:rPr lang="cs-CZ" b="1" u="sng" dirty="0" err="1">
                <a:solidFill>
                  <a:schemeClr val="accent6"/>
                </a:solidFill>
              </a:rPr>
              <a:t>zdrojáky</a:t>
            </a:r>
            <a:r>
              <a:rPr lang="en-US" b="1" u="sng" dirty="0">
                <a:solidFill>
                  <a:schemeClr val="accent6"/>
                </a:solidFill>
              </a:rPr>
              <a:t>]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xmlns="" id="{D9153354-18C8-4F7A-9752-2D1DC4E4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10" y="3861048"/>
            <a:ext cx="1656184" cy="280147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xmlns="" id="{71BE888F-4013-4BD7-B3B9-A4606982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59" y="3861048"/>
            <a:ext cx="1517233" cy="27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63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xmlns="" id="{3B386B20-C7D4-4881-B102-3D24F60F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2"/>
            <a:ext cx="10134600" cy="1739432"/>
          </a:xfrm>
        </p:spPr>
        <p:txBody>
          <a:bodyPr/>
          <a:lstStyle/>
          <a:p>
            <a:r>
              <a:rPr lang="cs-CZ" dirty="0"/>
              <a:t>Upravte galerii tak, aby se na vrchu zobrazoval jedině naposledy vybraný obrázek z možností pod hlavním obrázkem. </a:t>
            </a:r>
            <a:endParaRPr lang="cs-CZ" dirty="0">
              <a:solidFill>
                <a:schemeClr val="accent1"/>
              </a:solidFill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B1352A10-669B-47B0-81AD-8863750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6"/>
                </a:solidFill>
              </a:rPr>
              <a:t>&gt; </a:t>
            </a:r>
            <a:r>
              <a:rPr lang="cs-CZ" b="1" u="sng" dirty="0">
                <a:solidFill>
                  <a:schemeClr val="accent6"/>
                </a:solidFill>
              </a:rPr>
              <a:t>Samostatná práce 4 extra </a:t>
            </a:r>
            <a:r>
              <a:rPr lang="en-US" b="1" u="sng" dirty="0">
                <a:solidFill>
                  <a:schemeClr val="accent6"/>
                </a:solidFill>
              </a:rPr>
              <a:t>[</a:t>
            </a:r>
            <a:r>
              <a:rPr lang="cs-CZ" b="1" u="sng" dirty="0" err="1">
                <a:solidFill>
                  <a:schemeClr val="accent6"/>
                </a:solidFill>
              </a:rPr>
              <a:t>zdrojáky</a:t>
            </a:r>
            <a:r>
              <a:rPr lang="en-US" b="1" u="sng" dirty="0">
                <a:solidFill>
                  <a:schemeClr val="accent6"/>
                </a:solidFill>
              </a:rPr>
              <a:t>]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xmlns="" id="{9BA439BD-8D72-4041-9663-2F0CA95A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82" y="3478853"/>
            <a:ext cx="3436987" cy="285067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xmlns="" id="{D66EBC20-D845-4FF1-86EE-E9BB156A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27" y="3488280"/>
            <a:ext cx="3384376" cy="283182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xmlns="" id="{C87C3AFA-02FA-46DC-BDF1-810A9793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53" y="3474563"/>
            <a:ext cx="3512457" cy="2843752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xmlns="" id="{FF8CB28E-BC58-49B5-9350-45034F98F28E}"/>
              </a:ext>
            </a:extLst>
          </p:cNvPr>
          <p:cNvSpPr/>
          <p:nvPr/>
        </p:nvSpPr>
        <p:spPr>
          <a:xfrm rot="18056169">
            <a:off x="5931293" y="6069302"/>
            <a:ext cx="592594" cy="55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xmlns="" id="{95923FA1-2183-484B-B3B9-7E928446F9B3}"/>
              </a:ext>
            </a:extLst>
          </p:cNvPr>
          <p:cNvSpPr/>
          <p:nvPr/>
        </p:nvSpPr>
        <p:spPr>
          <a:xfrm rot="18056169">
            <a:off x="8861208" y="6040021"/>
            <a:ext cx="592594" cy="55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xmlns="" id="{4234A04E-FCC6-41CF-A76C-28F4ECE2168A}"/>
              </a:ext>
            </a:extLst>
          </p:cNvPr>
          <p:cNvSpPr/>
          <p:nvPr/>
        </p:nvSpPr>
        <p:spPr>
          <a:xfrm>
            <a:off x="1560791" y="3166786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Počáteční stav</a:t>
            </a:r>
            <a:endParaRPr lang="cs-CZ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xmlns="" id="{F032AAB3-FBD2-40E5-8950-4E87C2B00B29}"/>
              </a:ext>
            </a:extLst>
          </p:cNvPr>
          <p:cNvSpPr/>
          <p:nvPr/>
        </p:nvSpPr>
        <p:spPr>
          <a:xfrm>
            <a:off x="4925869" y="3171628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Klik na obrázek z výběru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xmlns="" id="{63A1DCFB-7D37-4FB8-9924-AE0AB8CBF0F5}"/>
              </a:ext>
            </a:extLst>
          </p:cNvPr>
          <p:cNvSpPr/>
          <p:nvPr/>
        </p:nvSpPr>
        <p:spPr>
          <a:xfrm>
            <a:off x="8544272" y="3117583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accent1"/>
                </a:solidFill>
              </a:rPr>
              <a:t>Klik na obrázek z výběru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671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JavaScript?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Dnes má JS velké uplatnění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Podpora </a:t>
            </a:r>
            <a:r>
              <a:rPr lang="cs-CZ" b="1" dirty="0">
                <a:solidFill>
                  <a:schemeClr val="bg2"/>
                </a:solidFill>
              </a:rPr>
              <a:t>Googlu</a:t>
            </a:r>
            <a:r>
              <a:rPr lang="cs-CZ" dirty="0"/>
              <a:t> (V8 </a:t>
            </a:r>
            <a:r>
              <a:rPr lang="cs-CZ" dirty="0" err="1"/>
              <a:t>engine</a:t>
            </a:r>
            <a:r>
              <a:rPr lang="cs-CZ" dirty="0"/>
              <a:t> pro JS)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Vytvářet </a:t>
            </a:r>
            <a:r>
              <a:rPr lang="cs-CZ" b="1" dirty="0">
                <a:solidFill>
                  <a:schemeClr val="bg2"/>
                </a:solidFill>
              </a:rPr>
              <a:t>aplikace</a:t>
            </a:r>
            <a:r>
              <a:rPr lang="cs-CZ" dirty="0"/>
              <a:t> běhající na </a:t>
            </a:r>
            <a:r>
              <a:rPr lang="cs-CZ" b="1" dirty="0">
                <a:solidFill>
                  <a:schemeClr val="bg2"/>
                </a:solidFill>
              </a:rPr>
              <a:t>serveru</a:t>
            </a:r>
            <a:r>
              <a:rPr lang="cs-CZ" dirty="0"/>
              <a:t> (Node.JS, </a:t>
            </a:r>
            <a:r>
              <a:rPr lang="cs-CZ" dirty="0" err="1"/>
              <a:t>Mongo.db</a:t>
            </a:r>
            <a:r>
              <a:rPr lang="cs-CZ" dirty="0"/>
              <a:t>)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Vytvářet </a:t>
            </a:r>
            <a:r>
              <a:rPr lang="cs-CZ" b="1" dirty="0">
                <a:solidFill>
                  <a:schemeClr val="bg2"/>
                </a:solidFill>
              </a:rPr>
              <a:t>aplikace</a:t>
            </a:r>
            <a:r>
              <a:rPr lang="cs-CZ" dirty="0"/>
              <a:t> přímo pro </a:t>
            </a:r>
            <a:r>
              <a:rPr lang="cs-CZ" b="1" dirty="0">
                <a:solidFill>
                  <a:schemeClr val="bg2"/>
                </a:solidFill>
              </a:rPr>
              <a:t>PC, mobily </a:t>
            </a:r>
            <a:r>
              <a:rPr lang="cs-CZ" dirty="0"/>
              <a:t>atd. (</a:t>
            </a:r>
            <a:r>
              <a:rPr lang="cs-CZ" dirty="0" err="1"/>
              <a:t>Ionic</a:t>
            </a:r>
            <a:r>
              <a:rPr lang="cs-CZ" dirty="0"/>
              <a:t>, </a:t>
            </a:r>
            <a:r>
              <a:rPr lang="cs-CZ" dirty="0" err="1"/>
              <a:t>Electron</a:t>
            </a:r>
            <a:r>
              <a:rPr lang="cs-CZ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2" y="3747616"/>
            <a:ext cx="8278837" cy="300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40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3F7D44BB-AB52-40B3-A835-1C665BFE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7200" dirty="0"/>
              <a:t>Na závěr </a:t>
            </a:r>
            <a:r>
              <a:rPr lang="cs-CZ" dirty="0"/>
              <a:t/>
            </a:r>
            <a:br>
              <a:rPr lang="cs-CZ" dirty="0"/>
            </a:br>
            <a:r>
              <a:rPr lang="cs-CZ" dirty="0"/>
              <a:t>jak se dál učit JS</a:t>
            </a:r>
          </a:p>
        </p:txBody>
      </p:sp>
    </p:spTree>
    <p:extLst>
      <p:ext uri="{BB962C8B-B14F-4D97-AF65-F5344CB8AC3E}">
        <p14:creationId xmlns:p14="http://schemas.microsoft.com/office/powerpoint/2010/main" val="1802106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studovat online a zadarmo?</a:t>
            </a:r>
          </a:p>
          <a:p>
            <a:r>
              <a:rPr lang="cs-CZ" dirty="0"/>
              <a:t>Kde si najít levné online kurzy (10-20 EUR)?</a:t>
            </a:r>
          </a:p>
          <a:p>
            <a:r>
              <a:rPr lang="cs-CZ" dirty="0"/>
              <a:t>Kam jít na vysokou studovat </a:t>
            </a:r>
            <a:r>
              <a:rPr lang="cs-CZ" strike="sngStrike" dirty="0"/>
              <a:t>web </a:t>
            </a:r>
            <a:r>
              <a:rPr lang="cs-CZ" strike="sngStrike" dirty="0" err="1"/>
              <a:t>development</a:t>
            </a:r>
            <a:r>
              <a:rPr lang="cs-CZ" dirty="0"/>
              <a:t> IT?</a:t>
            </a:r>
          </a:p>
          <a:p>
            <a:r>
              <a:rPr lang="cs-CZ" dirty="0"/>
              <a:t>Intenzivní kurzy?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1986884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studovat online a zadarmo?</a:t>
            </a:r>
          </a:p>
          <a:p>
            <a:pPr lvl="1"/>
            <a:r>
              <a:rPr lang="cs-CZ" dirty="0">
                <a:hlinkClick r:id="rId2"/>
              </a:rPr>
              <a:t>https://www.freecodecamp.org/</a:t>
            </a:r>
            <a:endParaRPr lang="cs-CZ" dirty="0"/>
          </a:p>
          <a:p>
            <a:pPr lvl="1"/>
            <a:r>
              <a:rPr lang="cs-CZ" dirty="0">
                <a:hlinkClick r:id="rId3"/>
              </a:rPr>
              <a:t>https://www.codecademy.com/catalog</a:t>
            </a:r>
            <a:endParaRPr lang="cs-CZ" dirty="0"/>
          </a:p>
          <a:p>
            <a:pPr lvl="1"/>
            <a:r>
              <a:rPr lang="cs-CZ" dirty="0">
                <a:hlinkClick r:id="rId4"/>
              </a:rPr>
              <a:t>http://nove.kodim.cz/czechitas/daweb</a:t>
            </a:r>
            <a:endParaRPr lang="cs-CZ" dirty="0"/>
          </a:p>
          <a:p>
            <a:pPr lvl="1"/>
            <a:r>
              <a:rPr lang="cs-CZ" u="sng" dirty="0">
                <a:hlinkClick r:id="rId5"/>
              </a:rPr>
              <a:t>www.javascript30.com</a:t>
            </a:r>
            <a:endParaRPr lang="cs-CZ" u="sng" dirty="0"/>
          </a:p>
          <a:p>
            <a:r>
              <a:rPr lang="cs-CZ" dirty="0"/>
              <a:t>Kde najít příklady a dokumentaci?</a:t>
            </a:r>
          </a:p>
          <a:p>
            <a:pPr lvl="1"/>
            <a:r>
              <a:rPr lang="cs-CZ" dirty="0">
                <a:hlinkClick r:id="rId6"/>
              </a:rPr>
              <a:t>https://developer.mozilla.org/en-US/docs/Web/JavaScript</a:t>
            </a:r>
            <a:endParaRPr lang="cs-CZ" dirty="0"/>
          </a:p>
          <a:p>
            <a:pPr lvl="1"/>
            <a:r>
              <a:rPr lang="cs-CZ" dirty="0">
                <a:hlinkClick r:id="rId7"/>
              </a:rPr>
              <a:t>https://www.w3schools.com/js/default.asp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2275989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Kde si najít levné online kurzy?</a:t>
            </a:r>
          </a:p>
          <a:p>
            <a:pPr lvl="1"/>
            <a:r>
              <a:rPr lang="cs-CZ" dirty="0"/>
              <a:t>Měsíční vstup: </a:t>
            </a:r>
            <a:r>
              <a:rPr lang="cs-CZ" dirty="0">
                <a:hlinkClick r:id="rId2"/>
              </a:rPr>
              <a:t>https://www.skillshare.com</a:t>
            </a:r>
            <a:endParaRPr lang="cs-CZ" dirty="0"/>
          </a:p>
          <a:p>
            <a:pPr lvl="1"/>
            <a:r>
              <a:rPr lang="cs-CZ" dirty="0"/>
              <a:t>Koupíte si kurz v akci za 10-20 EUR a máte doživotní přístup:</a:t>
            </a:r>
            <a:br>
              <a:rPr lang="cs-CZ" dirty="0"/>
            </a:br>
            <a:r>
              <a:rPr lang="cs-CZ" dirty="0">
                <a:hlinkClick r:id="rId3"/>
              </a:rPr>
              <a:t>https://www.udemy.com</a:t>
            </a:r>
            <a:endParaRPr lang="cs-CZ" dirty="0"/>
          </a:p>
          <a:p>
            <a:pPr lvl="2"/>
            <a:r>
              <a:rPr lang="cs-CZ" dirty="0"/>
              <a:t>Jsou zde i dlouhé video kurzy na 50 a více hodin</a:t>
            </a:r>
          </a:p>
          <a:p>
            <a:pPr lvl="2"/>
            <a:r>
              <a:rPr lang="cs-CZ" dirty="0"/>
              <a:t>Když si vyberete dobrý kurz, máte i dobrou podporu od mentorů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2217441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660" y="1378151"/>
            <a:ext cx="10134600" cy="5075185"/>
          </a:xfrm>
        </p:spPr>
        <p:txBody>
          <a:bodyPr/>
          <a:lstStyle/>
          <a:p>
            <a:r>
              <a:rPr lang="cs-CZ" dirty="0"/>
              <a:t>Kam jít na vysokou studovat </a:t>
            </a:r>
            <a:r>
              <a:rPr lang="cs-CZ" strike="sngStrike" dirty="0"/>
              <a:t>web </a:t>
            </a:r>
            <a:r>
              <a:rPr lang="cs-CZ" strike="sngStrike" dirty="0" err="1"/>
              <a:t>development</a:t>
            </a:r>
            <a:r>
              <a:rPr lang="cs-CZ" dirty="0"/>
              <a:t> IT?</a:t>
            </a:r>
          </a:p>
          <a:p>
            <a:pPr lvl="1"/>
            <a:r>
              <a:rPr lang="cs-CZ" dirty="0"/>
              <a:t>Školy a Univerzity jsou zaměřeny spíše na široké IT, než jen na vývoj webových aplikací</a:t>
            </a:r>
          </a:p>
          <a:p>
            <a:pPr lvl="1"/>
            <a:r>
              <a:rPr lang="cs-CZ" dirty="0"/>
              <a:t>Praha:</a:t>
            </a:r>
          </a:p>
          <a:p>
            <a:pPr lvl="2"/>
            <a:r>
              <a:rPr lang="cs-CZ" dirty="0"/>
              <a:t>ČVUT: FIT, FEL </a:t>
            </a:r>
          </a:p>
          <a:p>
            <a:pPr lvl="2"/>
            <a:r>
              <a:rPr lang="cs-CZ" dirty="0" err="1"/>
              <a:t>Unicorn</a:t>
            </a:r>
            <a:r>
              <a:rPr lang="cs-CZ" dirty="0"/>
              <a:t> </a:t>
            </a:r>
            <a:r>
              <a:rPr lang="cs-CZ" dirty="0" err="1"/>
              <a:t>Colledge</a:t>
            </a:r>
            <a:endParaRPr lang="cs-CZ" dirty="0"/>
          </a:p>
          <a:p>
            <a:pPr lvl="2"/>
            <a:r>
              <a:rPr lang="cs-CZ" dirty="0"/>
              <a:t>VŠE: FIS</a:t>
            </a: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314549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xmlns="" id="{68A03A3C-5DA9-4D59-98FD-26F55457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Intenzivní kurzy ?</a:t>
            </a:r>
          </a:p>
          <a:p>
            <a:pPr lvl="1"/>
            <a:r>
              <a:rPr lang="cs-CZ" dirty="0"/>
              <a:t>Hlavně zaměřeny na vývoj webu</a:t>
            </a:r>
          </a:p>
          <a:p>
            <a:pPr lvl="2"/>
            <a:r>
              <a:rPr lang="cs-CZ" dirty="0"/>
              <a:t>Nejjednodušší uplatnění a nejvíc pracovních pozic</a:t>
            </a:r>
          </a:p>
          <a:p>
            <a:pPr lvl="1"/>
            <a:r>
              <a:rPr lang="cs-CZ" dirty="0" err="1"/>
              <a:t>CzechITas</a:t>
            </a:r>
            <a:r>
              <a:rPr lang="cs-CZ" dirty="0"/>
              <a:t> poskytuje intenzivní kurzy (3x-4x do týdne)</a:t>
            </a:r>
          </a:p>
          <a:p>
            <a:pPr lvl="1"/>
            <a:r>
              <a:rPr lang="cs-CZ" dirty="0" err="1"/>
              <a:t>Bootcampy</a:t>
            </a:r>
            <a:r>
              <a:rPr lang="cs-CZ" dirty="0"/>
              <a:t> </a:t>
            </a:r>
          </a:p>
          <a:p>
            <a:pPr lvl="2"/>
            <a:r>
              <a:rPr lang="cs-CZ" dirty="0"/>
              <a:t>drahé (120 000,- až 250 000,- za 3-4měsíce) </a:t>
            </a:r>
          </a:p>
          <a:p>
            <a:pPr lvl="2"/>
            <a:r>
              <a:rPr lang="cs-CZ" dirty="0"/>
              <a:t>ale často účinné – naučí nutné základy pro první práci</a:t>
            </a:r>
          </a:p>
          <a:p>
            <a:pPr lvl="3"/>
            <a:r>
              <a:rPr lang="cs-CZ" dirty="0"/>
              <a:t>Plat Juniora Web Developera: 35 000,- až 45 000,-</a:t>
            </a:r>
          </a:p>
          <a:p>
            <a:pPr lvl="2"/>
            <a:r>
              <a:rPr lang="cs-CZ" dirty="0">
                <a:hlinkClick r:id="rId2"/>
              </a:rPr>
              <a:t>www.greenfoxacademy.cz</a:t>
            </a:r>
            <a:endParaRPr lang="cs-CZ" dirty="0"/>
          </a:p>
          <a:p>
            <a:pPr lvl="2"/>
            <a:r>
              <a:rPr lang="cs-CZ" dirty="0">
                <a:hlinkClick r:id="rId3"/>
              </a:rPr>
              <a:t>www.codingbootcamp.cz</a:t>
            </a:r>
            <a:endParaRPr lang="cs-CZ" dirty="0"/>
          </a:p>
          <a:p>
            <a:pPr lvl="2"/>
            <a:endParaRPr lang="cs-CZ" dirty="0"/>
          </a:p>
          <a:p>
            <a:pPr lvl="1"/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xmlns="" id="{A20C6EE3-223E-43F3-B337-BB5D0131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se dále učit?</a:t>
            </a:r>
          </a:p>
        </p:txBody>
      </p:sp>
    </p:spTree>
    <p:extLst>
      <p:ext uri="{BB962C8B-B14F-4D97-AF65-F5344CB8AC3E}">
        <p14:creationId xmlns:p14="http://schemas.microsoft.com/office/powerpoint/2010/main" val="4015541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857F46A-B4B4-45A1-9104-D2E3DD12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200" dirty="0"/>
              <a:t>Děkuju moc za pozornost</a:t>
            </a:r>
            <a:r>
              <a:rPr lang="cs-CZ" dirty="0"/>
              <a:t/>
            </a:r>
            <a:br>
              <a:rPr lang="cs-CZ" dirty="0"/>
            </a:br>
            <a:r>
              <a:rPr lang="cs-CZ" dirty="0"/>
              <a:t/>
            </a:r>
            <a:br>
              <a:rPr lang="cs-CZ" dirty="0"/>
            </a:br>
            <a:r>
              <a:rPr lang="cs-CZ" dirty="0"/>
              <a:t>Šimon Buryan</a:t>
            </a:r>
            <a:br>
              <a:rPr lang="cs-CZ" dirty="0"/>
            </a:br>
            <a:r>
              <a:rPr lang="cs-CZ" dirty="0"/>
              <a:t/>
            </a:r>
            <a:br>
              <a:rPr lang="cs-CZ" dirty="0"/>
            </a:br>
            <a:r>
              <a:rPr lang="cs-CZ" sz="3200" dirty="0"/>
              <a:t>email@simonburyan.cz</a:t>
            </a:r>
          </a:p>
        </p:txBody>
      </p:sp>
    </p:spTree>
    <p:extLst>
      <p:ext uri="{BB962C8B-B14F-4D97-AF65-F5344CB8AC3E}">
        <p14:creationId xmlns:p14="http://schemas.microsoft.com/office/powerpoint/2010/main" val="422097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783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437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59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 je JavaScript</a:t>
            </a:r>
            <a:r>
              <a:rPr lang="cs-CZ" dirty="0"/>
              <a:t> ( JS )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Font typeface="Crimson Text"/>
              <a:buChar char="●"/>
            </a:pPr>
            <a:r>
              <a:rPr lang="cs-CZ" dirty="0"/>
              <a:t>Z velké rodiny </a:t>
            </a:r>
            <a:r>
              <a:rPr lang="cs-CZ" dirty="0">
                <a:solidFill>
                  <a:schemeClr val="bg2"/>
                </a:solidFill>
              </a:rPr>
              <a:t>jazyka C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cs-CZ" dirty="0"/>
              <a:t>C++, Java, C#, …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Neplést s jazykem </a:t>
            </a:r>
            <a:r>
              <a:rPr lang="cs-CZ" dirty="0">
                <a:solidFill>
                  <a:schemeClr val="bg2"/>
                </a:solidFill>
              </a:rPr>
              <a:t>Java 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Java je úplně jiný jazyk, původně se jazyk jmenoval „</a:t>
            </a:r>
            <a:r>
              <a:rPr lang="cs-CZ" dirty="0" err="1"/>
              <a:t>LiveScript</a:t>
            </a:r>
            <a:r>
              <a:rPr lang="cs-CZ" dirty="0"/>
              <a:t>“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Char char="●"/>
            </a:pPr>
            <a:r>
              <a:rPr lang="cs-CZ" dirty="0"/>
              <a:t>JS je </a:t>
            </a:r>
            <a:r>
              <a:rPr lang="cs-CZ" dirty="0">
                <a:solidFill>
                  <a:schemeClr val="bg2"/>
                </a:solidFill>
              </a:rPr>
              <a:t>rychlý a jednoduchý</a:t>
            </a:r>
          </a:p>
          <a:p>
            <a:pPr lvl="1" indent="-406400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cs-CZ" dirty="0"/>
              <a:t>Nicméně JS má některé (pro začátečníky) matoucí vlastnosti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14021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602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Objektový model dokumentu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61642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4294967295"/>
          </p:nvPr>
        </p:nvSpPr>
        <p:spPr>
          <a:xfrm>
            <a:off x="964650" y="1378151"/>
            <a:ext cx="10134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Pro každou HTML značku je dispozici </a:t>
            </a:r>
            <a:r>
              <a:rPr lang="en-US" b="1">
                <a:solidFill>
                  <a:schemeClr val="dk2"/>
                </a:solidFill>
              </a:rPr>
              <a:t>objekt</a:t>
            </a:r>
            <a:r>
              <a:rPr lang="en-US"/>
              <a:t> v JavaScriptu</a:t>
            </a:r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 - objektový model dokumentu</a:t>
            </a:r>
            <a:endParaRPr/>
          </a:p>
        </p:txBody>
      </p:sp>
      <p:pic>
        <p:nvPicPr>
          <p:cNvPr id="96" name="Google Shape;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137" y="2412925"/>
            <a:ext cx="6763725" cy="3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Události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Kromě kliknutí myší existují i další...</a:t>
            </a:r>
            <a:endParaRPr sz="3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události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1008775" y="1568079"/>
            <a:ext cx="10458600" cy="4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kliknutí na prvek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mouseover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kurzor myši najel nad prvek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mouseout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kurzor myši odjel z prvku pryč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keydown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stisk klávesy</a:t>
            </a:r>
            <a:br>
              <a:rPr lang="en-US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uvolnění klávesy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change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změna hodnoty pole ve formuláři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-US" sz="2400">
                <a:solidFill>
                  <a:srgbClr val="283891"/>
                </a:solidFill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kompletní načtení prvku (typicky celé stránky)</a:t>
            </a:r>
            <a:endParaRPr sz="2400">
              <a:solidFill>
                <a:srgbClr val="28389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1008775" y="5724875"/>
            <a:ext cx="104586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 spousta dalších, viz např. </a:t>
            </a:r>
            <a:r>
              <a:rPr lang="en-US" sz="18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https://developer.mozilla.org/en-US/docs/Web/Events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Nebo </a:t>
            </a:r>
            <a:r>
              <a:rPr lang="en-US" sz="18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https://www.w3schools.com/jsref/dom_obj_event.asp</a:t>
            </a:r>
            <a:endParaRPr sz="1800">
              <a:solidFill>
                <a:srgbClr val="0097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Další události</a:t>
            </a:r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4294967295"/>
          </p:nvPr>
        </p:nvSpPr>
        <p:spPr>
          <a:xfrm>
            <a:off x="964650" y="1378150"/>
            <a:ext cx="10405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Obsluha události</a:t>
            </a:r>
            <a:r>
              <a:rPr lang="en-US">
                <a:solidFill>
                  <a:srgbClr val="000000"/>
                </a:solidFill>
              </a:rPr>
              <a:t> probíhá naprosto stejně, jako u reakce na kliknutí.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1035850" y="3073125"/>
            <a:ext cx="104058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&lt;div </a:t>
            </a:r>
            <a:r>
              <a:rPr lang="en-US" sz="36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onmouseover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6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"priNajeti()"</a:t>
            </a: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 sz="3600" b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6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5965025" y="3952875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83" name="Google Shape;283;p44"/>
          <p:cNvSpPr txBox="1"/>
          <p:nvPr/>
        </p:nvSpPr>
        <p:spPr>
          <a:xfrm>
            <a:off x="6792050" y="4810150"/>
            <a:ext cx="51975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priNajeti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toto se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provede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pri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//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najeti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kurzoru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nad</a:t>
            </a:r>
            <a:r>
              <a:rPr lang="en-US" sz="2400" b="1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div</a:t>
            </a:r>
            <a:endParaRPr sz="2400" b="1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event object</a:t>
            </a:r>
            <a:endParaRPr sz="3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Každá událost má tzv. </a:t>
            </a:r>
            <a:r>
              <a:rPr lang="en-US" b="1">
                <a:solidFill>
                  <a:schemeClr val="accent1"/>
                </a:solidFill>
              </a:rPr>
              <a:t>event</a:t>
            </a:r>
            <a:r>
              <a:rPr lang="en-US"/>
              <a:t> object, který obsahuje veškeré informace o události.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To může být např.: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odkaz na prvek, který událost vyvolal (</a:t>
            </a:r>
            <a:r>
              <a:rPr lang="en-US" b="1">
                <a:solidFill>
                  <a:schemeClr val="accent1"/>
                </a:solidFill>
              </a:rPr>
              <a:t>target</a:t>
            </a:r>
            <a:r>
              <a:rPr lang="en-US"/>
              <a:t>)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pozice kurzoru myši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kód stisknuté klávesy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apod.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4294967295"/>
          </p:nvPr>
        </p:nvSpPr>
        <p:spPr>
          <a:xfrm>
            <a:off x="964650" y="1489600"/>
            <a:ext cx="1085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JavaScriptu musíme říct, že má tento objekt do naší obsluhy události předat: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1035850" y="2835400"/>
            <a:ext cx="104058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&lt;div </a:t>
            </a:r>
            <a:r>
              <a:rPr lang="en-US" sz="3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onkeydown</a:t>
            </a: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"priStiskuKlavesy(</a:t>
            </a:r>
            <a:r>
              <a:rPr lang="en-US" sz="30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)"</a:t>
            </a: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0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 sz="3000" b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0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5558000" y="4610125"/>
            <a:ext cx="6688500" cy="1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priStiskuKlavesy(</a:t>
            </a:r>
            <a:r>
              <a:rPr lang="en-US" sz="24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 promenne </a:t>
            </a:r>
            <a:r>
              <a:rPr lang="en-US" sz="24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jsou nyni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vlastnosti udalosti</a:t>
            </a:r>
            <a:endParaRPr sz="24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8584550" y="3560875"/>
            <a:ext cx="1325008" cy="989150"/>
          </a:xfrm>
          <a:custGeom>
            <a:avLst/>
            <a:gdLst/>
            <a:ahLst/>
            <a:cxnLst/>
            <a:rect l="l" t="t" r="r" b="b"/>
            <a:pathLst>
              <a:path w="34643" h="39566" extrusionOk="0">
                <a:moveTo>
                  <a:pt x="0" y="0"/>
                </a:moveTo>
                <a:cubicBezTo>
                  <a:pt x="816" y="2575"/>
                  <a:pt x="-377" y="11933"/>
                  <a:pt x="4898" y="15450"/>
                </a:cubicBezTo>
                <a:cubicBezTo>
                  <a:pt x="10173" y="18967"/>
                  <a:pt x="26753" y="17083"/>
                  <a:pt x="31652" y="21102"/>
                </a:cubicBezTo>
                <a:cubicBezTo>
                  <a:pt x="36551" y="25121"/>
                  <a:pt x="33850" y="36489"/>
                  <a:pt x="34290" y="3956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object</a:t>
            </a: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body" idx="4294967295"/>
          </p:nvPr>
        </p:nvSpPr>
        <p:spPr>
          <a:xfrm>
            <a:off x="964650" y="1489600"/>
            <a:ext cx="1085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K vlastnostem události pak můžeme přistupovat přes </a:t>
            </a:r>
            <a:r>
              <a:rPr lang="en-US" b="1"/>
              <a:t>event object</a:t>
            </a:r>
            <a:r>
              <a:rPr lang="en-US"/>
              <a:t>: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1045650" y="2835400"/>
            <a:ext cx="10739100" cy="3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priStiskuKlavesy(</a:t>
            </a:r>
            <a:r>
              <a:rPr lang="en-US" sz="2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v promenne </a:t>
            </a:r>
            <a:r>
              <a:rPr lang="en-US" sz="2800" b="1">
                <a:solidFill>
                  <a:srgbClr val="888888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jsou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nyni vlastnosti udalosti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event.key</a:t>
            </a:r>
            <a:r>
              <a:rPr lang="en-US" sz="2800" b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napr. obsahuje kod stisknute klavesy</a:t>
            </a: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Proč HTML + CSS + </a:t>
            </a: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JavaScript?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576" y="1572050"/>
            <a:ext cx="6784047" cy="46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Zobrazení objektu události v konzoli</a:t>
            </a:r>
            <a:endParaRPr/>
          </a:p>
        </p:txBody>
      </p:sp>
      <p:sp>
        <p:nvSpPr>
          <p:cNvPr id="316" name="Google Shape;316;p49"/>
          <p:cNvSpPr txBox="1"/>
          <p:nvPr/>
        </p:nvSpPr>
        <p:spPr>
          <a:xfrm>
            <a:off x="1045650" y="1478875"/>
            <a:ext cx="55956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stiskKlavesy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console.</a:t>
            </a:r>
            <a:r>
              <a:rPr lang="en-US" sz="2400" b="1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29" y="2647125"/>
            <a:ext cx="6677101" cy="40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/>
          <p:nvPr/>
        </p:nvSpPr>
        <p:spPr>
          <a:xfrm>
            <a:off x="4203475" y="2964600"/>
            <a:ext cx="714375" cy="1154900"/>
          </a:xfrm>
          <a:custGeom>
            <a:avLst/>
            <a:gdLst/>
            <a:ahLst/>
            <a:cxnLst/>
            <a:rect l="l" t="t" r="r" b="b"/>
            <a:pathLst>
              <a:path w="28575" h="46196" extrusionOk="0">
                <a:moveTo>
                  <a:pt x="0" y="0"/>
                </a:moveTo>
                <a:cubicBezTo>
                  <a:pt x="794" y="4842"/>
                  <a:pt x="1" y="21352"/>
                  <a:pt x="4763" y="29051"/>
                </a:cubicBezTo>
                <a:cubicBezTo>
                  <a:pt x="9526" y="36750"/>
                  <a:pt x="24606" y="43339"/>
                  <a:pt x="28575" y="46196"/>
                </a:cubicBezTo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19" name="Google Shape;319;p49"/>
          <p:cNvSpPr txBox="1">
            <a:spLocks noGrp="1"/>
          </p:cNvSpPr>
          <p:nvPr>
            <p:ph type="body" idx="4294967295"/>
          </p:nvPr>
        </p:nvSpPr>
        <p:spPr>
          <a:xfrm>
            <a:off x="484200" y="4251350"/>
            <a:ext cx="4169400" cy="22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000000"/>
                </a:solidFill>
              </a:rPr>
              <a:t>Chrome Dev Tools:</a:t>
            </a:r>
            <a:endParaRPr sz="1800" b="1" u="sng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Windows: </a:t>
            </a:r>
            <a:r>
              <a:rPr lang="en-US" sz="1800" i="1">
                <a:solidFill>
                  <a:schemeClr val="dk2"/>
                </a:solidFill>
              </a:rPr>
              <a:t>F12</a:t>
            </a:r>
            <a:r>
              <a:rPr lang="en-US" sz="1800">
                <a:solidFill>
                  <a:srgbClr val="000000"/>
                </a:solidFill>
              </a:rPr>
              <a:t> nebo </a:t>
            </a:r>
            <a:r>
              <a:rPr lang="en-US" sz="1800" i="1">
                <a:solidFill>
                  <a:schemeClr val="dk2"/>
                </a:solidFill>
              </a:rPr>
              <a:t>Shift + Ctrl + I</a:t>
            </a:r>
            <a:endParaRPr sz="18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Mac: </a:t>
            </a:r>
            <a:r>
              <a:rPr lang="en-US" sz="1800" i="1">
                <a:solidFill>
                  <a:schemeClr val="dk2"/>
                </a:solidFill>
              </a:rPr>
              <a:t>Command + Alt + I</a:t>
            </a:r>
            <a:endParaRPr sz="18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Přepnout nahoře do záložky </a:t>
            </a:r>
            <a:r>
              <a:rPr lang="en-US" sz="1800" b="1">
                <a:solidFill>
                  <a:srgbClr val="000000"/>
                </a:solidFill>
              </a:rPr>
              <a:t>Console</a:t>
            </a:r>
            <a:endParaRPr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Vlastnosti události</a:t>
            </a:r>
            <a:endParaRPr/>
          </a:p>
        </p:txBody>
      </p:sp>
      <p:sp>
        <p:nvSpPr>
          <p:cNvPr id="325" name="Google Shape;325;p50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Sada vlastností je pro každou událost trochu jiná. Přesný seznam najdeš vždy v dokumentaci k dané události.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97A7"/>
                </a:solidFill>
                <a:hlinkClick r:id="rId3"/>
              </a:rPr>
              <a:t>https://developer.mozilla.org/en-US/docs/Web/Events</a:t>
            </a:r>
            <a:endParaRPr>
              <a:solidFill>
                <a:srgbClr val="0097A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Např. pro událost keydown (stisk klávesy):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97A7"/>
                </a:solidFill>
                <a:hlinkClick r:id="rId4"/>
              </a:rPr>
              <a:t>https://developer.mozilla.org/en-US/docs/Web/Events/keydown</a:t>
            </a:r>
            <a:endParaRPr sz="2400">
              <a:solidFill>
                <a:srgbClr val="0097A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Vidíme vlastnosti jako </a:t>
            </a:r>
            <a:r>
              <a:rPr lang="en-US" sz="2400" b="1">
                <a:solidFill>
                  <a:srgbClr val="000000"/>
                </a:solidFill>
              </a:rPr>
              <a:t>target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code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repeat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ctrlKey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shiftKey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lang="en-US" sz="2400" b="1">
                <a:solidFill>
                  <a:srgbClr val="000000"/>
                </a:solidFill>
              </a:rPr>
              <a:t>altKey </a:t>
            </a:r>
            <a:r>
              <a:rPr lang="en-US" sz="2400">
                <a:solidFill>
                  <a:srgbClr val="000000"/>
                </a:solidFill>
              </a:rPr>
              <a:t>a další.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Pokusná hra: Piškvorky</a:t>
            </a:r>
            <a:endParaRPr sz="3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body" idx="1"/>
          </p:nvPr>
        </p:nvSpPr>
        <p:spPr>
          <a:xfrm>
            <a:off x="964650" y="1704875"/>
            <a:ext cx="10134600" cy="4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Vyjdi</a:t>
            </a:r>
            <a:r>
              <a:rPr lang="en-US" dirty="0"/>
              <a:t> z </a:t>
            </a:r>
            <a:r>
              <a:rPr lang="en-US" dirty="0" err="1"/>
              <a:t>počátečního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pro Repl.it:</a:t>
            </a:r>
            <a:br>
              <a:rPr lang="en-US" dirty="0"/>
            </a:br>
            <a:r>
              <a:rPr lang="en-US" u="sng" dirty="0">
                <a:solidFill>
                  <a:schemeClr val="hlink"/>
                </a:solidFill>
                <a:hlinkClick r:id="rId3"/>
              </a:rPr>
              <a:t>https://repl.it/@shinekamil/30-Piskvorky-zadani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udělej</a:t>
            </a:r>
            <a:r>
              <a:rPr lang="en-US" dirty="0"/>
              <a:t> </a:t>
            </a:r>
            <a:r>
              <a:rPr lang="en-US" b="1" dirty="0"/>
              <a:t>fork a </a:t>
            </a:r>
            <a:r>
              <a:rPr lang="en-US" b="1" dirty="0" err="1"/>
              <a:t>pojmenuj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Textové</a:t>
            </a:r>
            <a:r>
              <a:rPr lang="en-US" dirty="0"/>
              <a:t> </a:t>
            </a:r>
            <a:r>
              <a:rPr lang="en-US" dirty="0" err="1"/>
              <a:t>zadání</a:t>
            </a:r>
            <a:r>
              <a:rPr lang="en-US" dirty="0"/>
              <a:t> (pro </a:t>
            </a:r>
            <a:r>
              <a:rPr lang="en-US" dirty="0" err="1"/>
              <a:t>zkušenější</a:t>
            </a:r>
            <a:r>
              <a:rPr lang="en-US" dirty="0"/>
              <a:t> </a:t>
            </a:r>
            <a:r>
              <a:rPr lang="en-US" dirty="0" err="1"/>
              <a:t>studentky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https://github.com/czechitas/letni-skola-prog-piskvorky/blob/master/README.md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Řešení</a:t>
            </a:r>
            <a:r>
              <a:rPr lang="en-US" dirty="0">
                <a:solidFill>
                  <a:schemeClr val="lt2"/>
                </a:solidFill>
              </a:rPr>
              <a:t>: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u="sng" dirty="0">
                <a:solidFill>
                  <a:schemeClr val="lt2"/>
                </a:solidFill>
                <a:hlinkClick r:id="rId5"/>
              </a:rPr>
              <a:t>https://repl.it/@shinekamil/31-Piskvorky-reseni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Pokusná hra: Piškvorky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Hra: Mimozemšťan</a:t>
            </a:r>
            <a:endParaRPr sz="3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419585" y="538094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Hra: Mimozemšťan</a:t>
            </a:r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419575" y="1240200"/>
            <a:ext cx="11367300" cy="56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Vyjdi</a:t>
            </a:r>
            <a:r>
              <a:rPr lang="en-US" dirty="0"/>
              <a:t> z </a:t>
            </a:r>
            <a:r>
              <a:rPr lang="en-US" dirty="0" err="1"/>
              <a:t>počátečního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pro Repl.it:</a:t>
            </a:r>
            <a:br>
              <a:rPr lang="en-US" dirty="0"/>
            </a:br>
            <a:r>
              <a:rPr lang="en-US" u="sng" dirty="0">
                <a:solidFill>
                  <a:schemeClr val="accent1"/>
                </a:solidFill>
                <a:hlinkClick r:id="rId3"/>
              </a:rPr>
              <a:t>https://repl.it/@shinekamil/40-Mimozemstan-zadani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Nejprve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udělej</a:t>
            </a:r>
            <a:r>
              <a:rPr lang="en-US" dirty="0"/>
              <a:t> </a:t>
            </a:r>
            <a:r>
              <a:rPr lang="en-US" b="1" dirty="0"/>
              <a:t>fork a </a:t>
            </a:r>
            <a:r>
              <a:rPr lang="en-US" b="1" dirty="0" err="1"/>
              <a:t>pojmenuj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Textové</a:t>
            </a:r>
            <a:r>
              <a:rPr lang="en-US" dirty="0"/>
              <a:t> </a:t>
            </a:r>
            <a:r>
              <a:rPr lang="en-US" dirty="0" err="1"/>
              <a:t>zadání</a:t>
            </a:r>
            <a:r>
              <a:rPr lang="en-US" dirty="0"/>
              <a:t> </a:t>
            </a:r>
            <a:r>
              <a:rPr lang="en-US" dirty="0" err="1"/>
              <a:t>najdeš</a:t>
            </a:r>
            <a:r>
              <a:rPr lang="en-US" dirty="0"/>
              <a:t> </a:t>
            </a:r>
            <a:r>
              <a:rPr lang="en-US" dirty="0" err="1"/>
              <a:t>zde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https://github.com/czechitas/letni-skola-prog-panacek/blob/master/README.md</a:t>
            </a:r>
            <a:endParaRPr sz="23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Řešení</a:t>
            </a:r>
            <a:r>
              <a:rPr lang="en-US" dirty="0">
                <a:solidFill>
                  <a:schemeClr val="lt2"/>
                </a:solidFill>
              </a:rPr>
              <a:t>: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u="sng" dirty="0">
                <a:solidFill>
                  <a:schemeClr val="lt2"/>
                </a:solidFill>
                <a:hlinkClick r:id="rId5"/>
              </a:rPr>
              <a:t>https://repl.it/@shinekamil/41-Mimozemstan-reseni</a:t>
            </a:r>
            <a:endParaRPr dirty="0">
              <a:solidFill>
                <a:schemeClr val="lt2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Příkladu </a:t>
            </a:r>
            <a:r>
              <a:rPr lang="en-US" dirty="0"/>
              <a:t>JavaScript</a:t>
            </a:r>
            <a:r>
              <a:rPr lang="cs-CZ" dirty="0" err="1"/>
              <a:t>ových</a:t>
            </a:r>
            <a:r>
              <a:rPr lang="cs-CZ" dirty="0"/>
              <a:t> aplikací</a:t>
            </a:r>
            <a:endParaRPr dirty="0"/>
          </a:p>
        </p:txBody>
      </p:sp>
      <p:sp>
        <p:nvSpPr>
          <p:cNvPr id="5" name="Google Shape;58;p16"/>
          <p:cNvSpPr txBox="1">
            <a:spLocks noGrp="1"/>
          </p:cNvSpPr>
          <p:nvPr>
            <p:ph type="body" idx="4294967295"/>
          </p:nvPr>
        </p:nvSpPr>
        <p:spPr>
          <a:xfrm>
            <a:off x="964650" y="1378148"/>
            <a:ext cx="10134600" cy="49929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Kalkulačka</a:t>
            </a:r>
            <a:r>
              <a:rPr lang="en-US" dirty="0"/>
              <a:t>: </a:t>
            </a:r>
            <a:endParaRPr lang="cs-CZ" dirty="0"/>
          </a:p>
          <a:p>
            <a:pPr lvl="1" fontAlgn="base"/>
            <a:r>
              <a:rPr lang="en-US" u="sng" dirty="0">
                <a:hlinkClick r:id="rId3"/>
              </a:rPr>
              <a:t>https://codepen.io/SimonB87/full/BvxaEq</a:t>
            </a:r>
            <a:endParaRPr lang="en-US" dirty="0"/>
          </a:p>
          <a:p>
            <a:pPr fontAlgn="base"/>
            <a:r>
              <a:rPr lang="cs-CZ" dirty="0"/>
              <a:t>Simulátor bubínků</a:t>
            </a:r>
            <a:r>
              <a:rPr lang="en-US" dirty="0"/>
              <a:t>:</a:t>
            </a:r>
            <a:endParaRPr lang="cs-CZ" dirty="0"/>
          </a:p>
          <a:p>
            <a:pPr lvl="1" fontAlgn="base"/>
            <a:r>
              <a:rPr lang="en-US" u="sng" dirty="0">
                <a:hlinkClick r:id="rId4"/>
              </a:rPr>
              <a:t>http://simonburyan.cz/portitem/drummachine/</a:t>
            </a:r>
            <a:endParaRPr lang="en-US" dirty="0"/>
          </a:p>
          <a:p>
            <a:pPr fontAlgn="base"/>
            <a:r>
              <a:rPr lang="cs-CZ" dirty="0"/>
              <a:t>Obrázková galerie</a:t>
            </a:r>
            <a:r>
              <a:rPr lang="en-US" dirty="0"/>
              <a:t>:</a:t>
            </a:r>
            <a:endParaRPr lang="cs-CZ" dirty="0"/>
          </a:p>
          <a:p>
            <a:pPr lvl="1" fontAlgn="base"/>
            <a:r>
              <a:rPr lang="cs-CZ" u="sng" dirty="0">
                <a:hlinkClick r:id="rId5"/>
              </a:rPr>
              <a:t>https://</a:t>
            </a:r>
            <a:r>
              <a:rPr lang="cs-CZ" u="sng" dirty="0" smtClean="0">
                <a:hlinkClick r:id="rId5"/>
              </a:rPr>
              <a:t>codepen.io/altsyset/full/QxLqgV</a:t>
            </a:r>
            <a:endParaRPr lang="cs-CZ" u="sng" dirty="0" smtClean="0"/>
          </a:p>
          <a:p>
            <a:pPr fontAlgn="base"/>
            <a:r>
              <a:rPr lang="en-US" dirty="0" smtClean="0"/>
              <a:t>Billiard</a:t>
            </a:r>
            <a:r>
              <a:rPr lang="cs-CZ" dirty="0" smtClean="0"/>
              <a:t> hra</a:t>
            </a:r>
            <a:r>
              <a:rPr lang="en-US" dirty="0" smtClean="0"/>
              <a:t>: </a:t>
            </a:r>
            <a:endParaRPr lang="cs-CZ" dirty="0" smtClean="0"/>
          </a:p>
          <a:p>
            <a:pPr lvl="1" fontAlgn="base"/>
            <a:r>
              <a:rPr lang="cs-CZ" dirty="0">
                <a:hlinkClick r:id="rId6"/>
              </a:rPr>
              <a:t>https://</a:t>
            </a:r>
            <a:r>
              <a:rPr lang="cs-CZ" dirty="0" smtClean="0">
                <a:hlinkClick r:id="rId6"/>
              </a:rPr>
              <a:t>codepen.io/Blindman67/full/rNxEjoj</a:t>
            </a:r>
            <a:endParaRPr lang="cs-CZ" dirty="0"/>
          </a:p>
          <a:p>
            <a:pPr fontAlgn="base"/>
            <a:r>
              <a:rPr lang="cs-CZ" dirty="0" smtClean="0"/>
              <a:t>Webové aplikace s ukládáním dat</a:t>
            </a:r>
            <a:r>
              <a:rPr lang="en-US" dirty="0" smtClean="0"/>
              <a:t>:</a:t>
            </a:r>
            <a:endParaRPr lang="cs-CZ" dirty="0"/>
          </a:p>
          <a:p>
            <a:pPr lvl="1" fontAlgn="base"/>
            <a:r>
              <a:rPr lang="en-US" u="sng" dirty="0">
                <a:hlinkClick r:id="rId7"/>
              </a:rPr>
              <a:t>http://simonburyan.cz/portitem/runanalyzer/index.html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 idx="4294967295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Kam s ním?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1025750" y="1498325"/>
            <a:ext cx="10677000" cy="5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&lt;head&gt;</a:t>
            </a:r>
            <a:endParaRPr lang="cs-CZ" sz="2400" dirty="0">
              <a:solidFill>
                <a:schemeClr val="bg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&lt;link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="stylesheet"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/style.css" /&gt;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cs-CZ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Moje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stránka</a:t>
            </a: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&lt;/head&gt;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-US" sz="2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&lt;body&gt;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…</a:t>
            </a:r>
            <a:endParaRPr sz="24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&lt;!–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innser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preferably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before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end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body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muj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cs-CZ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cs-CZ" sz="2400" b="1" dirty="0" err="1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defer</a:t>
            </a:r>
            <a:r>
              <a:rPr lang="en-US" sz="24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lang="cs-CZ" sz="24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&lt;!– 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NOTE: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word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defer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 but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s-CZ" sz="2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helps</a:t>
            </a:r>
            <a:r>
              <a:rPr lang="cs-CZ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a lot</a:t>
            </a:r>
            <a:r>
              <a:rPr lang="en-US" sz="2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   &lt;/body&gt;</a:t>
            </a:r>
            <a:b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>
                <a:solidFill>
                  <a:schemeClr val="bg2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2400" dirty="0">
              <a:solidFill>
                <a:schemeClr val="bg2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 dirty="0">
              <a:solidFill>
                <a:srgbClr val="2838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2507</Words>
  <Application>Microsoft Office PowerPoint</Application>
  <PresentationFormat>Vlastní</PresentationFormat>
  <Paragraphs>471</Paragraphs>
  <Slides>75</Slides>
  <Notes>41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75</vt:i4>
      </vt:variant>
    </vt:vector>
  </HeadingPairs>
  <TitlesOfParts>
    <vt:vector size="84" baseType="lpstr">
      <vt:lpstr>Arial</vt:lpstr>
      <vt:lpstr>Open Sans</vt:lpstr>
      <vt:lpstr>Courier New</vt:lpstr>
      <vt:lpstr>Consolas</vt:lpstr>
      <vt:lpstr>Crimson Text</vt:lpstr>
      <vt:lpstr>Wingdings</vt:lpstr>
      <vt:lpstr>Amatic SC</vt:lpstr>
      <vt:lpstr>Calibri</vt:lpstr>
      <vt:lpstr>Motiv Office</vt:lpstr>
      <vt:lpstr>JavaScript</vt:lpstr>
      <vt:lpstr>Šimon Buryan</vt:lpstr>
      <vt:lpstr>Úvod do JS</vt:lpstr>
      <vt:lpstr>Co je JavaScript?</vt:lpstr>
      <vt:lpstr>Co je JavaScript?</vt:lpstr>
      <vt:lpstr>Co je JavaScript ( JS )?</vt:lpstr>
      <vt:lpstr>Proč HTML + CSS + JavaScript?</vt:lpstr>
      <vt:lpstr>Příkladu JavaScriptových aplikací</vt:lpstr>
      <vt:lpstr>Kam s ním?</vt:lpstr>
      <vt:lpstr>První program v JS [folder 1]</vt:lpstr>
      <vt:lpstr>Proměnné</vt:lpstr>
      <vt:lpstr>Proměnné [folder 2]</vt:lpstr>
      <vt:lpstr>Proměnné [folder 3]</vt:lpstr>
      <vt:lpstr>Proměnné [folder 4]</vt:lpstr>
      <vt:lpstr>Proměnné [folder 4]</vt:lpstr>
      <vt:lpstr>&gt; Samostatná práce 1</vt:lpstr>
      <vt:lpstr>Komentáře</vt:lpstr>
      <vt:lpstr>Komentáře</vt:lpstr>
      <vt:lpstr>Podmíny …tady začíná programování </vt:lpstr>
      <vt:lpstr>Podmínky</vt:lpstr>
      <vt:lpstr>Podmínky [folder 5]</vt:lpstr>
      <vt:lpstr>Podmínky [folder 6]</vt:lpstr>
      <vt:lpstr>Podmínky</vt:lpstr>
      <vt:lpstr>Podmínky [folder 7]</vt:lpstr>
      <vt:lpstr>&gt; Samostatná práce 2 hlavní</vt:lpstr>
      <vt:lpstr>&gt; Samostatná práce 2 extra</vt:lpstr>
      <vt:lpstr>Práce s elementy</vt:lpstr>
      <vt:lpstr>Výběr HTML elemntu [folder8] </vt:lpstr>
      <vt:lpstr>CSS selektor</vt:lpstr>
      <vt:lpstr>Výběr HTML elemntu [folder8] </vt:lpstr>
      <vt:lpstr>Práce s elementy [folder 9]</vt:lpstr>
      <vt:lpstr>Práce s elementy [folder 10]</vt:lpstr>
      <vt:lpstr>Práce s elementy [folder 11]</vt:lpstr>
      <vt:lpstr>Funkce</vt:lpstr>
      <vt:lpstr>Funkce</vt:lpstr>
      <vt:lpstr>Funkce</vt:lpstr>
      <vt:lpstr>Argumenty Funkce</vt:lpstr>
      <vt:lpstr>Argumenty Funkce</vt:lpstr>
      <vt:lpstr>Volání funkce přes události</vt:lpstr>
      <vt:lpstr>Obsluha události</vt:lpstr>
      <vt:lpstr>Obsluha události (folder12)</vt:lpstr>
      <vt:lpstr>&gt; Samostatná práce 3 hlavní</vt:lpstr>
      <vt:lpstr>&gt; Samostatná práce 3 vedlejší</vt:lpstr>
      <vt:lpstr>Zobrazování a schovávání elementů na stránce</vt:lpstr>
      <vt:lpstr>Zobrazování a schovávání elementů</vt:lpstr>
      <vt:lpstr>Měnit zdroj obrázku (folder 13)</vt:lpstr>
      <vt:lpstr>Schovat/zobrazit element (folder 14)</vt:lpstr>
      <vt:lpstr>&gt; Samostatná práce 4 hlavní [zdrojáky]</vt:lpstr>
      <vt:lpstr>&gt; Samostatná práce 4 extra [zdrojáky]</vt:lpstr>
      <vt:lpstr>Na závěr  jak se dál učit JS</vt:lpstr>
      <vt:lpstr>Kde se dále učit?</vt:lpstr>
      <vt:lpstr>Kde se dále učit?</vt:lpstr>
      <vt:lpstr>Kde se dále učit?</vt:lpstr>
      <vt:lpstr>Kde se dále učit?</vt:lpstr>
      <vt:lpstr>Kde se dále učit?</vt:lpstr>
      <vt:lpstr>Děkuju moc za pozornost  Šimon Buryan  email@simonburyan.cz</vt:lpstr>
      <vt:lpstr>Prezentace aplikace PowerPoint</vt:lpstr>
      <vt:lpstr>Prezentace aplikace PowerPoint</vt:lpstr>
      <vt:lpstr>Prezentace aplikace PowerPoint</vt:lpstr>
      <vt:lpstr>Prezentace aplikace PowerPoint</vt:lpstr>
      <vt:lpstr>DOM Objektový model dokumentu</vt:lpstr>
      <vt:lpstr>DOM - objektový model dokumentu</vt:lpstr>
      <vt:lpstr>Události #2 Kromě kliknutí myší existují i další...</vt:lpstr>
      <vt:lpstr>Další události</vt:lpstr>
      <vt:lpstr>Další události</vt:lpstr>
      <vt:lpstr>Vlastnosti události event object</vt:lpstr>
      <vt:lpstr>Vlastnosti události</vt:lpstr>
      <vt:lpstr>Event object</vt:lpstr>
      <vt:lpstr>Event object</vt:lpstr>
      <vt:lpstr>Zobrazení objektu události v konzoli</vt:lpstr>
      <vt:lpstr>Vlastnosti události</vt:lpstr>
      <vt:lpstr>Pokusná hra: Piškvorky</vt:lpstr>
      <vt:lpstr>Pokusná hra: Piškvorky</vt:lpstr>
      <vt:lpstr>Hra: Mimozemšťan</vt:lpstr>
      <vt:lpstr>Hra: Mimozemšťan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Simon Buryan</cp:lastModifiedBy>
  <cp:revision>97</cp:revision>
  <dcterms:modified xsi:type="dcterms:W3CDTF">2020-08-05T20:18:26Z</dcterms:modified>
</cp:coreProperties>
</file>